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7"/>
  </p:notesMasterIdLst>
  <p:handoutMasterIdLst>
    <p:handoutMasterId r:id="rId88"/>
  </p:handoutMasterIdLst>
  <p:sldIdLst>
    <p:sldId id="573" r:id="rId2"/>
    <p:sldId id="455" r:id="rId3"/>
    <p:sldId id="571" r:id="rId4"/>
    <p:sldId id="570" r:id="rId5"/>
    <p:sldId id="264" r:id="rId6"/>
    <p:sldId id="575" r:id="rId7"/>
    <p:sldId id="576" r:id="rId8"/>
    <p:sldId id="301" r:id="rId9"/>
    <p:sldId id="292" r:id="rId10"/>
    <p:sldId id="302" r:id="rId11"/>
    <p:sldId id="303" r:id="rId12"/>
    <p:sldId id="304" r:id="rId13"/>
    <p:sldId id="265" r:id="rId14"/>
    <p:sldId id="273" r:id="rId15"/>
    <p:sldId id="274" r:id="rId16"/>
    <p:sldId id="275" r:id="rId17"/>
    <p:sldId id="271" r:id="rId18"/>
    <p:sldId id="269" r:id="rId19"/>
    <p:sldId id="272" r:id="rId20"/>
    <p:sldId id="283" r:id="rId21"/>
    <p:sldId id="277" r:id="rId22"/>
    <p:sldId id="284" r:id="rId23"/>
    <p:sldId id="285" r:id="rId24"/>
    <p:sldId id="279" r:id="rId25"/>
    <p:sldId id="280" r:id="rId26"/>
    <p:sldId id="286" r:id="rId27"/>
    <p:sldId id="287" r:id="rId28"/>
    <p:sldId id="291" r:id="rId29"/>
    <p:sldId id="281" r:id="rId30"/>
    <p:sldId id="300" r:id="rId31"/>
    <p:sldId id="289" r:id="rId32"/>
    <p:sldId id="282" r:id="rId33"/>
    <p:sldId id="288" r:id="rId34"/>
    <p:sldId id="295" r:id="rId35"/>
    <p:sldId id="296" r:id="rId36"/>
    <p:sldId id="297" r:id="rId37"/>
    <p:sldId id="293" r:id="rId38"/>
    <p:sldId id="294" r:id="rId39"/>
    <p:sldId id="298" r:id="rId40"/>
    <p:sldId id="567" r:id="rId41"/>
    <p:sldId id="574" r:id="rId42"/>
    <p:sldId id="354" r:id="rId43"/>
    <p:sldId id="562" r:id="rId44"/>
    <p:sldId id="351" r:id="rId45"/>
    <p:sldId id="352" r:id="rId46"/>
    <p:sldId id="470" r:id="rId47"/>
    <p:sldId id="353" r:id="rId48"/>
    <p:sldId id="534" r:id="rId49"/>
    <p:sldId id="535" r:id="rId50"/>
    <p:sldId id="554" r:id="rId51"/>
    <p:sldId id="555" r:id="rId52"/>
    <p:sldId id="536" r:id="rId53"/>
    <p:sldId id="528" r:id="rId54"/>
    <p:sldId id="529" r:id="rId55"/>
    <p:sldId id="532" r:id="rId56"/>
    <p:sldId id="531" r:id="rId57"/>
    <p:sldId id="533" r:id="rId58"/>
    <p:sldId id="540" r:id="rId59"/>
    <p:sldId id="545" r:id="rId60"/>
    <p:sldId id="546" r:id="rId61"/>
    <p:sldId id="547" r:id="rId62"/>
    <p:sldId id="548" r:id="rId63"/>
    <p:sldId id="549" r:id="rId64"/>
    <p:sldId id="550" r:id="rId65"/>
    <p:sldId id="551" r:id="rId66"/>
    <p:sldId id="552" r:id="rId67"/>
    <p:sldId id="553" r:id="rId68"/>
    <p:sldId id="542" r:id="rId69"/>
    <p:sldId id="475" r:id="rId70"/>
    <p:sldId id="476" r:id="rId71"/>
    <p:sldId id="560" r:id="rId72"/>
    <p:sldId id="563" r:id="rId73"/>
    <p:sldId id="477" r:id="rId74"/>
    <p:sldId id="558" r:id="rId75"/>
    <p:sldId id="564" r:id="rId76"/>
    <p:sldId id="557" r:id="rId77"/>
    <p:sldId id="537" r:id="rId78"/>
    <p:sldId id="544" r:id="rId79"/>
    <p:sldId id="559" r:id="rId80"/>
    <p:sldId id="427" r:id="rId81"/>
    <p:sldId id="371" r:id="rId82"/>
    <p:sldId id="417" r:id="rId83"/>
    <p:sldId id="370" r:id="rId84"/>
    <p:sldId id="434" r:id="rId85"/>
    <p:sldId id="566" r:id="rId8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094"/>
    <p:restoredTop sz="94663"/>
  </p:normalViewPr>
  <p:slideViewPr>
    <p:cSldViewPr snapToGrid="0" snapToObjects="1">
      <p:cViewPr varScale="1">
        <p:scale>
          <a:sx n="135" d="100"/>
          <a:sy n="135" d="100"/>
        </p:scale>
        <p:origin x="184" y="6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9/13/23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tiff>
</file>

<file path=ppt/media/image38.png>
</file>

<file path=ppt/media/image39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g>
</file>

<file path=ppt/media/image50.jpeg>
</file>

<file path=ppt/media/image51.tif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tiff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9/13/23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34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18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58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28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26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747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0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85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26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11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0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21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43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27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362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7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72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14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17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65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63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979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847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4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61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96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73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42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6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9/13/23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556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2D44915-9735-1C49-B029-CDF454B2EE0E}"/>
              </a:ext>
            </a:extLst>
          </p:cNvPr>
          <p:cNvSpPr/>
          <p:nvPr userDrawn="1"/>
        </p:nvSpPr>
        <p:spPr>
          <a:xfrm>
            <a:off x="-8116" y="4056195"/>
            <a:ext cx="9144000" cy="14497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16A922-4DEA-1842-9D88-8EC8B99C838F}"/>
              </a:ext>
            </a:extLst>
          </p:cNvPr>
          <p:cNvSpPr txBox="1"/>
          <p:nvPr userDrawn="1"/>
        </p:nvSpPr>
        <p:spPr>
          <a:xfrm>
            <a:off x="1" y="4936077"/>
            <a:ext cx="9143999" cy="20774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b="0" i="0" kern="1200" dirty="0">
                <a:solidFill>
                  <a:schemeClr val="bg2">
                    <a:lumMod val="5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HL7®, FHIR® and the flame Design mark are the registered trademarks of Health Level Seven International and are used with permission.</a:t>
            </a:r>
            <a:endParaRPr lang="en-US" sz="750" b="0" i="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CFF1BBD-92D6-964B-AF79-8A12D674D6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444530" y="4366959"/>
            <a:ext cx="2381869" cy="53353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891828"/>
            <a:ext cx="9144000" cy="934022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909995"/>
            <a:ext cx="7886700" cy="7066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21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-590308" y="1935865"/>
            <a:ext cx="184731" cy="43858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sz="2250" b="0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1468207"/>
            <a:ext cx="9144000" cy="39322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469208"/>
            <a:ext cx="7886700" cy="331147"/>
          </a:xfrm>
          <a:prstGeom prst="rect">
            <a:avLst/>
          </a:prstGeom>
        </p:spPr>
        <p:txBody>
          <a:bodyPr tIns="54000" anchor="ctr" anchorCtr="0"/>
          <a:lstStyle>
            <a:lvl1pPr>
              <a:defRPr sz="165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Speaker Name and Company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1503D0D-C4F0-E146-BFA2-692E833F64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37137" y="210344"/>
            <a:ext cx="3148645" cy="49421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88339F-E81E-F047-A651-FE21273ADDAA}"/>
              </a:ext>
            </a:extLst>
          </p:cNvPr>
          <p:cNvSpPr/>
          <p:nvPr userDrawn="1"/>
        </p:nvSpPr>
        <p:spPr>
          <a:xfrm>
            <a:off x="0" y="887048"/>
            <a:ext cx="9144000" cy="94499"/>
          </a:xfrm>
          <a:prstGeom prst="rect">
            <a:avLst/>
          </a:prstGeom>
          <a:solidFill>
            <a:srgbClr val="B6B6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kstvak 1">
            <a:extLst>
              <a:ext uri="{FF2B5EF4-FFF2-40B4-BE49-F238E27FC236}">
                <a16:creationId xmlns:a16="http://schemas.microsoft.com/office/drawing/2014/main" id="{DCD9B24C-E4C9-C041-B6BE-42AA99B05994}"/>
              </a:ext>
            </a:extLst>
          </p:cNvPr>
          <p:cNvSpPr txBox="1"/>
          <p:nvPr userDrawn="1"/>
        </p:nvSpPr>
        <p:spPr>
          <a:xfrm>
            <a:off x="1032469" y="4119713"/>
            <a:ext cx="7372475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 FHIR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DevDays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2023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Hybrid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Edition, Amsterdam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June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6–9, 2023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@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FirelyTeam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| 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fhirdevdays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|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www.devdays.com</a:t>
            </a:r>
            <a:endParaRPr lang="nl-NL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F2BA44F-2959-47F1-9EE7-D2DCE5FBB61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741" y="1784722"/>
            <a:ext cx="9114402" cy="22714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03BF78-AD72-AA7C-9E6F-0295612AE8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894578" y="368631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2034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A03DAE-CD88-0F45-B87B-89C847FB3E32}"/>
              </a:ext>
            </a:extLst>
          </p:cNvPr>
          <p:cNvSpPr/>
          <p:nvPr userDrawn="1"/>
        </p:nvSpPr>
        <p:spPr>
          <a:xfrm>
            <a:off x="0" y="4767943"/>
            <a:ext cx="9144000" cy="37555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E77C02-D76A-E34C-9F11-4F8B957EC652}"/>
              </a:ext>
            </a:extLst>
          </p:cNvPr>
          <p:cNvSpPr/>
          <p:nvPr userDrawn="1"/>
        </p:nvSpPr>
        <p:spPr>
          <a:xfrm>
            <a:off x="0" y="443263"/>
            <a:ext cx="9144000" cy="4515542"/>
          </a:xfrm>
          <a:prstGeom prst="rect">
            <a:avLst/>
          </a:prstGeom>
          <a:solidFill>
            <a:srgbClr val="009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477A87-5BFF-A44E-B689-24BD7E38C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FE0882F8-1F9B-C74A-A799-05D7B2920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05ACD7-2426-8158-6AE9-FC7C83ED30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23718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3943351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89DAF-C941-8343-91EE-7C8164BA81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60B960-14DC-1841-B599-2B04EF3AF0C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065713" y="46322"/>
            <a:ext cx="981652" cy="3391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C7C93-A012-E04C-87FA-83782B69507E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DEEEBE3-525B-9F41-BA4E-EABEBFAED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2960" y="1497927"/>
            <a:ext cx="3883581" cy="31798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4147363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9/13/23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9" r:id="rId17"/>
    <p:sldLayoutId id="2147483700" r:id="rId18"/>
    <p:sldLayoutId id="2147483701" r:id="rId19"/>
    <p:sldLayoutId id="2147483702" r:id="rId20"/>
    <p:sldLayoutId id="2147483704" r:id="rId21"/>
    <p:sldLayoutId id="2147483705" r:id="rId22"/>
    <p:sldLayoutId id="2147483706" r:id="rId23"/>
    <p:sldLayoutId id="2147483707" r:id="rId24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3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3-09%20Tutorials/Keep_On_Following_the_Yellow_Brick_Code_2023-09-13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ontoserver.csiro.au/docs/6/ext-r5-preadopt-exp.html" TargetMode="Externa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ValueSet/upper-respiratory-infection/$expand" TargetMode="External"/><Relationship Id="rId2" Type="http://schemas.openxmlformats.org/officeDocument/2006/relationships/hyperlink" Target="https://fhir.hausamconsulting.com/r4/ValueSet/upper-respiratory-infection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test.fhir.org/r3/Condition?code:in=http://hl7.org/fhir/ValueSet/condition-code" TargetMode="External"/><Relationship Id="rId4" Type="http://schemas.openxmlformats.org/officeDocument/2006/relationships/hyperlink" Target="https://fhir.hausamconsulting.com/r4/Condition?code:in=http%3A%2F%2Fexample.org%2Fvs%2Fupper-respiratory-infection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.hausamconsulting.com/r4/Condition?code:not-in=http%3A%2F%2Fexample.org%2Fvs%2Fupper-respiratory-infection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Condition?code:above=http://snomed.info/sct|1481000119100" TargetMode="External"/><Relationship Id="rId2" Type="http://schemas.openxmlformats.org/officeDocument/2006/relationships/hyperlink" Target="https://fhir.hausamconsulting.com/r4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fluence.ihtsdotools.org/display/DOCECL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snomedct.html#filters" TargetMode="External"/><Relationship Id="rId2" Type="http://schemas.openxmlformats.org/officeDocument/2006/relationships/hyperlink" Target="http://hl7.org/fhir/snomedct.html#4.3.1.0.5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browser.ihtsdotools.org/" TargetMode="External"/><Relationship Id="rId4" Type="http://schemas.openxmlformats.org/officeDocument/2006/relationships/hyperlink" Target="https://terminology.hl7.org/SNOMEDCT.html#snomed-ct-implicit-value-sets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s://ontoserver.csiro.au/shrimp/ecl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hyperlink" Target="https://build.fhir.org/ig/HL7/fhir-ips/ValueSet-procedures-snomed-ct-ips-free-set.html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2022Sep/valueset.html#implicit" TargetMode="Externa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SNOMEDCT.html#snomed-ct-implicit-value-sets" TargetMode="Externa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/ValueSet/$expand?url=http%3A%2F%2Fsnomed.info%2Fsct%3Ffhir_vs=isa%2F233604007" TargetMode="External"/><Relationship Id="rId2" Type="http://schemas.openxmlformats.org/officeDocument/2006/relationships/hyperlink" Target="https://r4.ontoserver.csiro.au/fhir/ValueSet/$expand?url=http%3A%2F%2Fsnomed.info%2Fsct%3Ffhir_vs=isa%2F233604007&amp;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ValueSet/$expand?url=http%3A%2F%2Fsnomed.info%2Fsct%3Ffhir_vs=isa%2F233604007&amp;_format=json&amp;_pretty=true" TargetMode="Externa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r4.ontoserver.csiro.au/fhir/ValueSet/$expand?url=http%3A%2F%2Fsnomed.info%2Fsct%2F900000000000207008%2Fversion%2F20220731%3Ffhir_vs%3Decl%2F%3C%20233604007%20%7CPneumonia%20%28disorder%29%7C&amp;_format=json&amp;_pretty=true" TargetMode="Externa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codesystem.html#fragments" TargetMode="External"/><Relationship Id="rId2" Type="http://schemas.openxmlformats.org/officeDocument/2006/relationships/hyperlink" Target="http://hl7.org/fhir/codesystem.html#supplements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atatypes.html#Coding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CodeSystem/bundle-type-german?_format=json&amp;_pretty=true" TargetMode="External"/><Relationship Id="rId2" Type="http://schemas.openxmlformats.org/officeDocument/2006/relationships/hyperlink" Target="https://terminz.azurewebsites.net/fhir/CodeSystem/bundle-type?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CodeSystem?supplements=http://hl7.org/fhir/bundle-type&amp;_format=json&amp;_pretty=tru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ValueSet/Bundle-Type-supplemented/$expand?_format=json&amp;_pretty=true" TargetMode="External"/><Relationship Id="rId2" Type="http://schemas.openxmlformats.org/officeDocument/2006/relationships/hyperlink" Target="https://terminz.azurewebsites.net/fhir/ValueSet/Bundle-Type-supplemented?_format=json&amp;_pretty=true" TargetMode="Externa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Designations.20from.20code.20system.20supplements.20in.20Coding.2Edisplay.3F" TargetMode="External"/><Relationship Id="rId2" Type="http://schemas.openxmlformats.org/officeDocument/2006/relationships/hyperlink" Target="https://chat.fhir.org/#narrow/stream/179202-terminology/topic/Behaviour.20of.20CodeSystem.20operations.20with.20supplement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hat.fhir.org/#narrow/stream/179202-terminology/topic/Designations.20vs.2E.20language-specific.20resources.20for.20VS.20and.20CS" TargetMode="Externa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Fragment.20.2F.20Example.20expansions" TargetMode="External"/><Relationship Id="rId2" Type="http://schemas.openxmlformats.org/officeDocument/2006/relationships/hyperlink" Target="http://hl7.org/fhir/valueset-ucum-common.html" TargetMode="Externa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R5.20Terminology.20Servers" TargetMode="External"/><Relationship Id="rId2" Type="http://schemas.openxmlformats.org/officeDocument/2006/relationships/hyperlink" Target="https://ontoserver.csiro.au/docs/6/ext-r5-preadopt-cm.html" TargetMode="Externa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hl7.org/display/VOC/Unified+Terminology+Governance+Project+%28UTG%29+Page" TargetMode="External"/><Relationship Id="rId2" Type="http://schemas.openxmlformats.org/officeDocument/2006/relationships/hyperlink" Target="https://confluence.hl7.org/display/VOC/Unified+Terminology+Governance+Project+%28UTG%29+-+COMPLET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FHIR/documents/blob/master/presentations/2023-05%20Tutorials/FHIR-Terminology-Advanced/UTG_for_HL7_Community.pptx" TargetMode="Externa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hapi.fhir.org/" TargetMode="External"/><Relationship Id="rId2" Type="http://schemas.openxmlformats.org/officeDocument/2006/relationships/hyperlink" Target="http://tx.fhir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4.ontoserver.csiro.au/fhir" TargetMode="External"/><Relationship Id="rId5" Type="http://schemas.openxmlformats.org/officeDocument/2006/relationships/hyperlink" Target="https://stu3.ontoserver.csiro.au/fhir" TargetMode="External"/><Relationship Id="rId4" Type="http://schemas.openxmlformats.org/officeDocument/2006/relationships/hyperlink" Target="https://ontoserver.csiro.au/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nfluence.hl7.org/display/FHIR/Public+Test+Servers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HealthIntersections/fhirserver/releases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mailto:rrhausam@gmail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4790C-FA4C-9E74-AB5F-CECB98F03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i="0" dirty="0">
                <a:solidFill>
                  <a:srgbClr val="010101"/>
                </a:solidFill>
                <a:effectLst/>
                <a:latin typeface="+mj-lt"/>
              </a:rPr>
              <a:t>Keep On Following the Yellow Brick Code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E812E-8124-4478-2D5B-965005C7B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Extended Terminology Journey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A056B-3DC8-D0DF-E2AD-7470A36BA3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4041574"/>
            <a:ext cx="4026440" cy="412750"/>
          </a:xfrm>
        </p:spPr>
        <p:txBody>
          <a:bodyPr/>
          <a:lstStyle/>
          <a:p>
            <a:r>
              <a:rPr lang="en-US" dirty="0"/>
              <a:t>Rob Hausam MD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HL7 Working Group Meeting</a:t>
            </a:r>
            <a:br>
              <a:rPr lang="en-US" dirty="0"/>
            </a:br>
            <a:r>
              <a:rPr lang="en-US" dirty="0"/>
              <a:t>Phoenix, AZ</a:t>
            </a:r>
          </a:p>
          <a:p>
            <a:r>
              <a:rPr lang="en-US" dirty="0"/>
              <a:t>2023-09-23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F4AFE-1AB6-7914-D2C6-C593CC4A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851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5295B13-0893-C227-F1AE-4C3CBC035A1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204857" y="1978673"/>
            <a:ext cx="1283426" cy="90175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phic 5" descr="Ui Ux outline">
            <a:extLst>
              <a:ext uri="{FF2B5EF4-FFF2-40B4-BE49-F238E27FC236}">
                <a16:creationId xmlns:a16="http://schemas.microsoft.com/office/drawing/2014/main" id="{05BF75D5-FB52-84DC-6CEA-FB66B84C4A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36265" y="3752621"/>
            <a:ext cx="418153" cy="418153"/>
          </a:xfrm>
          <a:prstGeom prst="rect">
            <a:avLst/>
          </a:prstGeom>
        </p:spPr>
      </p:pic>
      <p:pic>
        <p:nvPicPr>
          <p:cNvPr id="14" name="Graphic 13" descr="Internet outline">
            <a:extLst>
              <a:ext uri="{FF2B5EF4-FFF2-40B4-BE49-F238E27FC236}">
                <a16:creationId xmlns:a16="http://schemas.microsoft.com/office/drawing/2014/main" id="{99A3CB74-8518-AAA7-EF71-471BE81060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85662" y="3996749"/>
            <a:ext cx="491042" cy="491042"/>
          </a:xfrm>
          <a:prstGeom prst="rect">
            <a:avLst/>
          </a:prstGeom>
        </p:spPr>
      </p:pic>
      <p:pic>
        <p:nvPicPr>
          <p:cNvPr id="23" name="Graphic 22" descr="Illustrator outline">
            <a:extLst>
              <a:ext uri="{FF2B5EF4-FFF2-40B4-BE49-F238E27FC236}">
                <a16:creationId xmlns:a16="http://schemas.microsoft.com/office/drawing/2014/main" id="{CCF2930D-FBF7-B045-33BA-C866F523F0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07948" y="3752621"/>
            <a:ext cx="432224" cy="432224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10598E-164B-D53A-BA1C-D0E20C4C3547}"/>
              </a:ext>
            </a:extLst>
          </p:cNvPr>
          <p:cNvCxnSpPr>
            <a:cxnSpLocks/>
          </p:cNvCxnSpPr>
          <p:nvPr/>
        </p:nvCxnSpPr>
        <p:spPr>
          <a:xfrm flipV="1">
            <a:off x="7348480" y="3568827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A21989-0A96-C1BD-CA6B-83F20090EA92}"/>
              </a:ext>
            </a:extLst>
          </p:cNvPr>
          <p:cNvCxnSpPr>
            <a:cxnSpLocks/>
            <a:stCxn id="14" idx="0"/>
            <a:endCxn id="16" idx="2"/>
          </p:cNvCxnSpPr>
          <p:nvPr/>
        </p:nvCxnSpPr>
        <p:spPr>
          <a:xfrm flipH="1" flipV="1">
            <a:off x="7831182" y="3762467"/>
            <a:ext cx="1" cy="23428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20CF7FB-8D61-ADFB-6FAB-9CB9401A5BB5}"/>
              </a:ext>
            </a:extLst>
          </p:cNvPr>
          <p:cNvCxnSpPr>
            <a:cxnSpLocks/>
          </p:cNvCxnSpPr>
          <p:nvPr/>
        </p:nvCxnSpPr>
        <p:spPr>
          <a:xfrm flipH="1" flipV="1">
            <a:off x="8079591" y="3555522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Arc 38">
            <a:extLst>
              <a:ext uri="{FF2B5EF4-FFF2-40B4-BE49-F238E27FC236}">
                <a16:creationId xmlns:a16="http://schemas.microsoft.com/office/drawing/2014/main" id="{8061FB4B-AA38-1EAE-A771-9B999E527368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4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BA74564-6442-0FBE-BA31-79F69C10E12D}"/>
              </a:ext>
            </a:extLst>
          </p:cNvPr>
          <p:cNvGrpSpPr/>
          <p:nvPr/>
        </p:nvGrpSpPr>
        <p:grpSpPr>
          <a:xfrm>
            <a:off x="6436741" y="1370041"/>
            <a:ext cx="982547" cy="966696"/>
            <a:chOff x="8573606" y="1826721"/>
            <a:chExt cx="1310062" cy="1288928"/>
          </a:xfrm>
        </p:grpSpPr>
        <p:pic>
          <p:nvPicPr>
            <p:cNvPr id="32" name="Graphic 31" descr="Server with solid fill">
              <a:extLst>
                <a:ext uri="{FF2B5EF4-FFF2-40B4-BE49-F238E27FC236}">
                  <a16:creationId xmlns:a16="http://schemas.microsoft.com/office/drawing/2014/main" id="{A569DBE0-7632-FA69-39A8-E075DC8AC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573606" y="1826721"/>
              <a:ext cx="914400" cy="9144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F7A26B-E13E-55AF-74F4-560D36A9FEA6}"/>
                </a:ext>
              </a:extLst>
            </p:cNvPr>
            <p:cNvSpPr txBox="1"/>
            <p:nvPr/>
          </p:nvSpPr>
          <p:spPr>
            <a:xfrm>
              <a:off x="8611525" y="2623206"/>
              <a:ext cx="1272143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Façade</a:t>
              </a:r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DDB10DA-F66B-C2C0-A176-A61DD49F5E6D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7419288" y="2152071"/>
            <a:ext cx="160103" cy="43260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ED2E5BB-8CBE-E65C-EDBE-8D2BFEF24536}"/>
              </a:ext>
            </a:extLst>
          </p:cNvPr>
          <p:cNvCxnSpPr>
            <a:cxnSpLocks/>
            <a:stCxn id="32" idx="3"/>
            <a:endCxn id="5" idx="1"/>
          </p:cNvCxnSpPr>
          <p:nvPr/>
        </p:nvCxnSpPr>
        <p:spPr>
          <a:xfrm>
            <a:off x="7122538" y="1712941"/>
            <a:ext cx="365745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1D7A184-BAA6-FED2-FA38-48CEB70E252D}"/>
              </a:ext>
            </a:extLst>
          </p:cNvPr>
          <p:cNvCxnSpPr>
            <a:cxnSpLocks/>
            <a:stCxn id="9" idx="3"/>
            <a:endCxn id="32" idx="1"/>
          </p:cNvCxnSpPr>
          <p:nvPr/>
        </p:nvCxnSpPr>
        <p:spPr>
          <a:xfrm>
            <a:off x="6156467" y="1712941"/>
            <a:ext cx="2802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Arc 3">
            <a:extLst>
              <a:ext uri="{FF2B5EF4-FFF2-40B4-BE49-F238E27FC236}">
                <a16:creationId xmlns:a16="http://schemas.microsoft.com/office/drawing/2014/main" id="{035EE1BE-424A-D0CE-43C8-A07D56CA2A26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9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08BC5E-4500-7419-3284-834CD41BB2F6}"/>
              </a:ext>
            </a:extLst>
          </p:cNvPr>
          <p:cNvGrpSpPr/>
          <p:nvPr/>
        </p:nvGrpSpPr>
        <p:grpSpPr>
          <a:xfrm>
            <a:off x="7360146" y="3830929"/>
            <a:ext cx="1467068" cy="966696"/>
            <a:chOff x="9866850" y="2336074"/>
            <a:chExt cx="1956090" cy="1288928"/>
          </a:xfrm>
        </p:grpSpPr>
        <p:pic>
          <p:nvPicPr>
            <p:cNvPr id="19" name="Graphic 18" descr="Database outline">
              <a:extLst>
                <a:ext uri="{FF2B5EF4-FFF2-40B4-BE49-F238E27FC236}">
                  <a16:creationId xmlns:a16="http://schemas.microsoft.com/office/drawing/2014/main" id="{2BB0A0D2-DA3F-0F24-D7B6-C9BD3906F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F8C824-0396-6AD4-A32A-FAC02DCB3A88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6DE253-7C2A-515E-DA73-E7C0CAFD5A1B}"/>
              </a:ext>
            </a:extLst>
          </p:cNvPr>
          <p:cNvCxnSpPr>
            <a:cxnSpLocks/>
            <a:stCxn id="11" idx="2"/>
            <a:endCxn id="7" idx="0"/>
          </p:cNvCxnSpPr>
          <p:nvPr/>
        </p:nvCxnSpPr>
        <p:spPr>
          <a:xfrm flipH="1">
            <a:off x="7831182" y="2336736"/>
            <a:ext cx="256768" cy="20079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DFAE62-A316-0D65-6157-051C371D583D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>
          <a:xfrm flipH="1" flipV="1">
            <a:off x="7831182" y="3762467"/>
            <a:ext cx="5730" cy="6846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6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95AAC-4483-D344-A24F-15F33510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803" y="1758746"/>
            <a:ext cx="3975547" cy="29080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4EC203-E3B5-45BA-8FC8-FC541EF7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Dorothy</a:t>
            </a:r>
            <a:r>
              <a:rPr lang="nl-NL" dirty="0"/>
              <a:t> </a:t>
            </a:r>
            <a:r>
              <a:rPr lang="nl-NL" dirty="0" err="1"/>
              <a:t>makes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appointment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Dr</a:t>
            </a:r>
            <a:r>
              <a:rPr lang="nl-NL" dirty="0"/>
              <a:t> </a:t>
            </a:r>
            <a:r>
              <a:rPr lang="nl-NL" dirty="0" err="1"/>
              <a:t>Oz</a:t>
            </a:r>
            <a:endParaRPr lang="nl-N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EDFF7E-A4A5-AAD6-4462-62A9D599C6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B3378-4E37-5F41-AFE6-5CD30916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447864"/>
            <a:ext cx="4540565" cy="2600569"/>
          </a:xfrm>
          <a:ln w="12700"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5FE62-F476-8C05-26A5-E6C821458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366073"/>
            <a:ext cx="4826174" cy="2764149"/>
          </a:xfrm>
          <a:custGeom>
            <a:avLst/>
            <a:gdLst>
              <a:gd name="connsiteX0" fmla="*/ 0 w 4540565"/>
              <a:gd name="connsiteY0" fmla="*/ 0 h 2600569"/>
              <a:gd name="connsiteX1" fmla="*/ 612976 w 4540565"/>
              <a:gd name="connsiteY1" fmla="*/ 0 h 2600569"/>
              <a:gd name="connsiteX2" fmla="*/ 1135141 w 4540565"/>
              <a:gd name="connsiteY2" fmla="*/ 0 h 2600569"/>
              <a:gd name="connsiteX3" fmla="*/ 1566495 w 4540565"/>
              <a:gd name="connsiteY3" fmla="*/ 0 h 2600569"/>
              <a:gd name="connsiteX4" fmla="*/ 1997849 w 4540565"/>
              <a:gd name="connsiteY4" fmla="*/ 0 h 2600569"/>
              <a:gd name="connsiteX5" fmla="*/ 2656231 w 4540565"/>
              <a:gd name="connsiteY5" fmla="*/ 0 h 2600569"/>
              <a:gd name="connsiteX6" fmla="*/ 3314612 w 4540565"/>
              <a:gd name="connsiteY6" fmla="*/ 0 h 2600569"/>
              <a:gd name="connsiteX7" fmla="*/ 3791372 w 4540565"/>
              <a:gd name="connsiteY7" fmla="*/ 0 h 2600569"/>
              <a:gd name="connsiteX8" fmla="*/ 4540565 w 4540565"/>
              <a:gd name="connsiteY8" fmla="*/ 0 h 2600569"/>
              <a:gd name="connsiteX9" fmla="*/ 4540565 w 4540565"/>
              <a:gd name="connsiteY9" fmla="*/ 442097 h 2600569"/>
              <a:gd name="connsiteX10" fmla="*/ 4540565 w 4540565"/>
              <a:gd name="connsiteY10" fmla="*/ 988216 h 2600569"/>
              <a:gd name="connsiteX11" fmla="*/ 4540565 w 4540565"/>
              <a:gd name="connsiteY11" fmla="*/ 1456319 h 2600569"/>
              <a:gd name="connsiteX12" fmla="*/ 4540565 w 4540565"/>
              <a:gd name="connsiteY12" fmla="*/ 2028444 h 2600569"/>
              <a:gd name="connsiteX13" fmla="*/ 4540565 w 4540565"/>
              <a:gd name="connsiteY13" fmla="*/ 2600569 h 2600569"/>
              <a:gd name="connsiteX14" fmla="*/ 3927589 w 4540565"/>
              <a:gd name="connsiteY14" fmla="*/ 2600569 h 2600569"/>
              <a:gd name="connsiteX15" fmla="*/ 3314612 w 4540565"/>
              <a:gd name="connsiteY15" fmla="*/ 2600569 h 2600569"/>
              <a:gd name="connsiteX16" fmla="*/ 2883259 w 4540565"/>
              <a:gd name="connsiteY16" fmla="*/ 2600569 h 2600569"/>
              <a:gd name="connsiteX17" fmla="*/ 2315688 w 4540565"/>
              <a:gd name="connsiteY17" fmla="*/ 2600569 h 2600569"/>
              <a:gd name="connsiteX18" fmla="*/ 1884334 w 4540565"/>
              <a:gd name="connsiteY18" fmla="*/ 2600569 h 2600569"/>
              <a:gd name="connsiteX19" fmla="*/ 1407575 w 4540565"/>
              <a:gd name="connsiteY19" fmla="*/ 2600569 h 2600569"/>
              <a:gd name="connsiteX20" fmla="*/ 749193 w 4540565"/>
              <a:gd name="connsiteY20" fmla="*/ 2600569 h 2600569"/>
              <a:gd name="connsiteX21" fmla="*/ 0 w 4540565"/>
              <a:gd name="connsiteY21" fmla="*/ 2600569 h 2600569"/>
              <a:gd name="connsiteX22" fmla="*/ 0 w 4540565"/>
              <a:gd name="connsiteY22" fmla="*/ 2132467 h 2600569"/>
              <a:gd name="connsiteX23" fmla="*/ 0 w 4540565"/>
              <a:gd name="connsiteY23" fmla="*/ 1612353 h 2600569"/>
              <a:gd name="connsiteX24" fmla="*/ 0 w 4540565"/>
              <a:gd name="connsiteY24" fmla="*/ 1040228 h 2600569"/>
              <a:gd name="connsiteX25" fmla="*/ 0 w 4540565"/>
              <a:gd name="connsiteY25" fmla="*/ 520114 h 2600569"/>
              <a:gd name="connsiteX26" fmla="*/ 0 w 4540565"/>
              <a:gd name="connsiteY26" fmla="*/ 0 h 2600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540565" h="2600569" fill="none" extrusionOk="0">
                <a:moveTo>
                  <a:pt x="0" y="0"/>
                </a:moveTo>
                <a:cubicBezTo>
                  <a:pt x="253699" y="-20201"/>
                  <a:pt x="364136" y="57528"/>
                  <a:pt x="612976" y="0"/>
                </a:cubicBezTo>
                <a:cubicBezTo>
                  <a:pt x="861816" y="-57528"/>
                  <a:pt x="906701" y="29107"/>
                  <a:pt x="1135141" y="0"/>
                </a:cubicBezTo>
                <a:cubicBezTo>
                  <a:pt x="1363581" y="-29107"/>
                  <a:pt x="1435819" y="45542"/>
                  <a:pt x="1566495" y="0"/>
                </a:cubicBezTo>
                <a:cubicBezTo>
                  <a:pt x="1697171" y="-45542"/>
                  <a:pt x="1810983" y="3805"/>
                  <a:pt x="1997849" y="0"/>
                </a:cubicBezTo>
                <a:cubicBezTo>
                  <a:pt x="2184715" y="-3805"/>
                  <a:pt x="2416295" y="50555"/>
                  <a:pt x="2656231" y="0"/>
                </a:cubicBezTo>
                <a:cubicBezTo>
                  <a:pt x="2896167" y="-50555"/>
                  <a:pt x="3092519" y="43393"/>
                  <a:pt x="3314612" y="0"/>
                </a:cubicBezTo>
                <a:cubicBezTo>
                  <a:pt x="3536705" y="-43393"/>
                  <a:pt x="3669038" y="45411"/>
                  <a:pt x="3791372" y="0"/>
                </a:cubicBezTo>
                <a:cubicBezTo>
                  <a:pt x="3913706" y="-45411"/>
                  <a:pt x="4373235" y="34675"/>
                  <a:pt x="4540565" y="0"/>
                </a:cubicBezTo>
                <a:cubicBezTo>
                  <a:pt x="4581945" y="201445"/>
                  <a:pt x="4520879" y="330138"/>
                  <a:pt x="4540565" y="442097"/>
                </a:cubicBezTo>
                <a:cubicBezTo>
                  <a:pt x="4560251" y="554056"/>
                  <a:pt x="4499828" y="849030"/>
                  <a:pt x="4540565" y="988216"/>
                </a:cubicBezTo>
                <a:cubicBezTo>
                  <a:pt x="4581302" y="1127402"/>
                  <a:pt x="4486094" y="1284610"/>
                  <a:pt x="4540565" y="1456319"/>
                </a:cubicBezTo>
                <a:cubicBezTo>
                  <a:pt x="4595036" y="1628028"/>
                  <a:pt x="4514833" y="1837373"/>
                  <a:pt x="4540565" y="2028444"/>
                </a:cubicBezTo>
                <a:cubicBezTo>
                  <a:pt x="4566297" y="2219516"/>
                  <a:pt x="4498044" y="2472710"/>
                  <a:pt x="4540565" y="2600569"/>
                </a:cubicBezTo>
                <a:cubicBezTo>
                  <a:pt x="4274041" y="2668888"/>
                  <a:pt x="4088725" y="2535878"/>
                  <a:pt x="3927589" y="2600569"/>
                </a:cubicBezTo>
                <a:cubicBezTo>
                  <a:pt x="3766453" y="2665260"/>
                  <a:pt x="3499509" y="2557315"/>
                  <a:pt x="3314612" y="2600569"/>
                </a:cubicBezTo>
                <a:cubicBezTo>
                  <a:pt x="3129715" y="2643823"/>
                  <a:pt x="3056239" y="2579137"/>
                  <a:pt x="2883259" y="2600569"/>
                </a:cubicBezTo>
                <a:cubicBezTo>
                  <a:pt x="2710279" y="2622001"/>
                  <a:pt x="2527078" y="2573157"/>
                  <a:pt x="2315688" y="2600569"/>
                </a:cubicBezTo>
                <a:cubicBezTo>
                  <a:pt x="2104298" y="2627981"/>
                  <a:pt x="2008492" y="2556828"/>
                  <a:pt x="1884334" y="2600569"/>
                </a:cubicBezTo>
                <a:cubicBezTo>
                  <a:pt x="1760176" y="2644310"/>
                  <a:pt x="1593523" y="2561094"/>
                  <a:pt x="1407575" y="2600569"/>
                </a:cubicBezTo>
                <a:cubicBezTo>
                  <a:pt x="1221627" y="2640044"/>
                  <a:pt x="978841" y="2570685"/>
                  <a:pt x="749193" y="2600569"/>
                </a:cubicBezTo>
                <a:cubicBezTo>
                  <a:pt x="519545" y="2630453"/>
                  <a:pt x="357724" y="2588381"/>
                  <a:pt x="0" y="2600569"/>
                </a:cubicBezTo>
                <a:cubicBezTo>
                  <a:pt x="-656" y="2405083"/>
                  <a:pt x="26038" y="2286453"/>
                  <a:pt x="0" y="2132467"/>
                </a:cubicBezTo>
                <a:cubicBezTo>
                  <a:pt x="-26038" y="1978481"/>
                  <a:pt x="49573" y="1865240"/>
                  <a:pt x="0" y="1612353"/>
                </a:cubicBezTo>
                <a:cubicBezTo>
                  <a:pt x="-49573" y="1359466"/>
                  <a:pt x="12739" y="1267376"/>
                  <a:pt x="0" y="1040228"/>
                </a:cubicBezTo>
                <a:cubicBezTo>
                  <a:pt x="-12739" y="813080"/>
                  <a:pt x="21748" y="762600"/>
                  <a:pt x="0" y="520114"/>
                </a:cubicBezTo>
                <a:cubicBezTo>
                  <a:pt x="-21748" y="277628"/>
                  <a:pt x="54438" y="155544"/>
                  <a:pt x="0" y="0"/>
                </a:cubicBezTo>
                <a:close/>
              </a:path>
              <a:path w="4540565" h="2600569" stroke="0" extrusionOk="0">
                <a:moveTo>
                  <a:pt x="0" y="0"/>
                </a:moveTo>
                <a:cubicBezTo>
                  <a:pt x="130495" y="-46264"/>
                  <a:pt x="230750" y="9718"/>
                  <a:pt x="431354" y="0"/>
                </a:cubicBezTo>
                <a:cubicBezTo>
                  <a:pt x="631958" y="-9718"/>
                  <a:pt x="882690" y="37432"/>
                  <a:pt x="1044330" y="0"/>
                </a:cubicBezTo>
                <a:cubicBezTo>
                  <a:pt x="1205970" y="-37432"/>
                  <a:pt x="1337755" y="6305"/>
                  <a:pt x="1521089" y="0"/>
                </a:cubicBezTo>
                <a:cubicBezTo>
                  <a:pt x="1704423" y="-6305"/>
                  <a:pt x="1863343" y="55804"/>
                  <a:pt x="2043254" y="0"/>
                </a:cubicBezTo>
                <a:cubicBezTo>
                  <a:pt x="2223166" y="-55804"/>
                  <a:pt x="2310683" y="2001"/>
                  <a:pt x="2520014" y="0"/>
                </a:cubicBezTo>
                <a:cubicBezTo>
                  <a:pt x="2729345" y="-2001"/>
                  <a:pt x="2805590" y="43412"/>
                  <a:pt x="3087584" y="0"/>
                </a:cubicBezTo>
                <a:cubicBezTo>
                  <a:pt x="3369578" y="-43412"/>
                  <a:pt x="3375531" y="51"/>
                  <a:pt x="3609749" y="0"/>
                </a:cubicBezTo>
                <a:cubicBezTo>
                  <a:pt x="3843967" y="-51"/>
                  <a:pt x="4188253" y="76428"/>
                  <a:pt x="4540565" y="0"/>
                </a:cubicBezTo>
                <a:cubicBezTo>
                  <a:pt x="4577446" y="257673"/>
                  <a:pt x="4530320" y="382859"/>
                  <a:pt x="4540565" y="546119"/>
                </a:cubicBezTo>
                <a:cubicBezTo>
                  <a:pt x="4550810" y="709379"/>
                  <a:pt x="4522665" y="873716"/>
                  <a:pt x="4540565" y="1014222"/>
                </a:cubicBezTo>
                <a:cubicBezTo>
                  <a:pt x="4558465" y="1154728"/>
                  <a:pt x="4491593" y="1277057"/>
                  <a:pt x="4540565" y="1534336"/>
                </a:cubicBezTo>
                <a:cubicBezTo>
                  <a:pt x="4589537" y="1791615"/>
                  <a:pt x="4491477" y="1836704"/>
                  <a:pt x="4540565" y="2106461"/>
                </a:cubicBezTo>
                <a:cubicBezTo>
                  <a:pt x="4589653" y="2376218"/>
                  <a:pt x="4539423" y="2458199"/>
                  <a:pt x="4540565" y="2600569"/>
                </a:cubicBezTo>
                <a:cubicBezTo>
                  <a:pt x="4262272" y="2630169"/>
                  <a:pt x="4254638" y="2559181"/>
                  <a:pt x="3972994" y="2600569"/>
                </a:cubicBezTo>
                <a:cubicBezTo>
                  <a:pt x="3691350" y="2641957"/>
                  <a:pt x="3495877" y="2597609"/>
                  <a:pt x="3360018" y="2600569"/>
                </a:cubicBezTo>
                <a:cubicBezTo>
                  <a:pt x="3224159" y="2603529"/>
                  <a:pt x="3086237" y="2560424"/>
                  <a:pt x="2928664" y="2600569"/>
                </a:cubicBezTo>
                <a:cubicBezTo>
                  <a:pt x="2771091" y="2640714"/>
                  <a:pt x="2525129" y="2544366"/>
                  <a:pt x="2270283" y="2600569"/>
                </a:cubicBezTo>
                <a:cubicBezTo>
                  <a:pt x="2015437" y="2656772"/>
                  <a:pt x="1821090" y="2573048"/>
                  <a:pt x="1702712" y="2600569"/>
                </a:cubicBezTo>
                <a:cubicBezTo>
                  <a:pt x="1584334" y="2628090"/>
                  <a:pt x="1428378" y="2551006"/>
                  <a:pt x="1225953" y="2600569"/>
                </a:cubicBezTo>
                <a:cubicBezTo>
                  <a:pt x="1023528" y="2650132"/>
                  <a:pt x="955327" y="2592455"/>
                  <a:pt x="794599" y="2600569"/>
                </a:cubicBezTo>
                <a:cubicBezTo>
                  <a:pt x="633871" y="2608683"/>
                  <a:pt x="187716" y="2578330"/>
                  <a:pt x="0" y="2600569"/>
                </a:cubicBezTo>
                <a:cubicBezTo>
                  <a:pt x="-25070" y="2460087"/>
                  <a:pt x="7194" y="2272175"/>
                  <a:pt x="0" y="2106461"/>
                </a:cubicBezTo>
                <a:cubicBezTo>
                  <a:pt x="-7194" y="1940747"/>
                  <a:pt x="18668" y="1782683"/>
                  <a:pt x="0" y="1586347"/>
                </a:cubicBezTo>
                <a:cubicBezTo>
                  <a:pt x="-18668" y="1390011"/>
                  <a:pt x="52735" y="1181231"/>
                  <a:pt x="0" y="1066233"/>
                </a:cubicBezTo>
                <a:cubicBezTo>
                  <a:pt x="-52735" y="951235"/>
                  <a:pt x="23189" y="659345"/>
                  <a:pt x="0" y="546119"/>
                </a:cubicBezTo>
                <a:cubicBezTo>
                  <a:pt x="-23189" y="432893"/>
                  <a:pt x="10817" y="163470"/>
                  <a:pt x="0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467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07CE29-85A6-E247-A9F5-91C23BB7C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gender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C1C9622-1873-0B4D-9E29-D6CD0E9E63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dirty="0"/>
              <a:t> 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ValueSet</a:t>
            </a:r>
            <a:r>
              <a:rPr lang="en-AU" dirty="0"/>
              <a:t>/administrative-gender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A9A778-9CCE-3743-8C0A-EF5AB2D53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1450"/>
            <a:ext cx="3523627" cy="48006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035C086C-9559-6C4A-A18A-306EB83E07E8}"/>
              </a:ext>
            </a:extLst>
          </p:cNvPr>
          <p:cNvSpPr/>
          <p:nvPr/>
        </p:nvSpPr>
        <p:spPr>
          <a:xfrm>
            <a:off x="644978" y="1802740"/>
            <a:ext cx="806789" cy="598373"/>
          </a:xfrm>
          <a:custGeom>
            <a:avLst/>
            <a:gdLst>
              <a:gd name="connsiteX0" fmla="*/ 835283 w 1075719"/>
              <a:gd name="connsiteY0" fmla="*/ 44971 h 797830"/>
              <a:gd name="connsiteX1" fmla="*/ 25814 w 1075719"/>
              <a:gd name="connsiteY1" fmla="*/ 239843 h 797830"/>
              <a:gd name="connsiteX2" fmla="*/ 280647 w 1075719"/>
              <a:gd name="connsiteY2" fmla="*/ 794479 h 797830"/>
              <a:gd name="connsiteX3" fmla="*/ 1075125 w 1075719"/>
              <a:gd name="connsiteY3" fmla="*/ 449705 h 797830"/>
              <a:gd name="connsiteX4" fmla="*/ 415558 w 1075719"/>
              <a:gd name="connsiteY4" fmla="*/ 0 h 797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719" h="797830">
                <a:moveTo>
                  <a:pt x="835283" y="44971"/>
                </a:moveTo>
                <a:cubicBezTo>
                  <a:pt x="476768" y="79948"/>
                  <a:pt x="118253" y="114925"/>
                  <a:pt x="25814" y="239843"/>
                </a:cubicBezTo>
                <a:cubicBezTo>
                  <a:pt x="-66625" y="364761"/>
                  <a:pt x="105762" y="759502"/>
                  <a:pt x="280647" y="794479"/>
                </a:cubicBezTo>
                <a:cubicBezTo>
                  <a:pt x="455532" y="829456"/>
                  <a:pt x="1052640" y="582118"/>
                  <a:pt x="1075125" y="449705"/>
                </a:cubicBezTo>
                <a:cubicBezTo>
                  <a:pt x="1097610" y="317292"/>
                  <a:pt x="475518" y="57462"/>
                  <a:pt x="41555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010724436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4972623-1419-EF44-8A5F-F325685CE1B7}"/>
              </a:ext>
            </a:extLst>
          </p:cNvPr>
          <p:cNvSpPr/>
          <p:nvPr/>
        </p:nvSpPr>
        <p:spPr>
          <a:xfrm>
            <a:off x="2700156" y="1353258"/>
            <a:ext cx="1552868" cy="665049"/>
          </a:xfrm>
          <a:custGeom>
            <a:avLst/>
            <a:gdLst>
              <a:gd name="connsiteX0" fmla="*/ 1205783 w 1552868"/>
              <a:gd name="connsiteY0" fmla="*/ 37486 h 665049"/>
              <a:gd name="connsiteX1" fmla="*/ 37264 w 1552868"/>
              <a:gd name="connsiteY1" fmla="*/ 199926 h 665049"/>
              <a:gd name="connsiteX2" fmla="*/ 405131 w 1552868"/>
              <a:gd name="connsiteY2" fmla="*/ 662255 h 665049"/>
              <a:gd name="connsiteX3" fmla="*/ 1552010 w 1552868"/>
              <a:gd name="connsiteY3" fmla="*/ 374861 h 665049"/>
              <a:gd name="connsiteX4" fmla="*/ 599883 w 1552868"/>
              <a:gd name="connsiteY4" fmla="*/ 0 h 665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868" h="665049" extrusionOk="0">
                <a:moveTo>
                  <a:pt x="1205783" y="37486"/>
                </a:moveTo>
                <a:cubicBezTo>
                  <a:pt x="646423" y="-23327"/>
                  <a:pt x="255856" y="88864"/>
                  <a:pt x="37264" y="199926"/>
                </a:cubicBezTo>
                <a:cubicBezTo>
                  <a:pt x="-147697" y="414513"/>
                  <a:pt x="107296" y="699913"/>
                  <a:pt x="405131" y="662255"/>
                </a:cubicBezTo>
                <a:cubicBezTo>
                  <a:pt x="622921" y="667397"/>
                  <a:pt x="1490981" y="519020"/>
                  <a:pt x="1552010" y="374861"/>
                </a:cubicBezTo>
                <a:cubicBezTo>
                  <a:pt x="1570956" y="233982"/>
                  <a:pt x="679549" y="11902"/>
                  <a:pt x="59988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438078 w 1852029"/>
                      <a:gd name="connsiteY0" fmla="*/ 49982 h 886732"/>
                      <a:gd name="connsiteX1" fmla="*/ 44443 w 1852029"/>
                      <a:gd name="connsiteY1" fmla="*/ 266568 h 886732"/>
                      <a:gd name="connsiteX2" fmla="*/ 483180 w 1852029"/>
                      <a:gd name="connsiteY2" fmla="*/ 883007 h 886732"/>
                      <a:gd name="connsiteX3" fmla="*/ 1851006 w 1852029"/>
                      <a:gd name="connsiteY3" fmla="*/ 499815 h 886732"/>
                      <a:gd name="connsiteX4" fmla="*/ 715452 w 1852029"/>
                      <a:gd name="connsiteY4" fmla="*/ 0 h 886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2029" h="886732" extrusionOk="0">
                        <a:moveTo>
                          <a:pt x="1438078" y="49982"/>
                        </a:moveTo>
                        <a:cubicBezTo>
                          <a:pt x="796959" y="34760"/>
                          <a:pt x="261927" y="122674"/>
                          <a:pt x="44443" y="266568"/>
                        </a:cubicBezTo>
                        <a:cubicBezTo>
                          <a:pt x="-139423" y="460748"/>
                          <a:pt x="150523" y="893654"/>
                          <a:pt x="483180" y="883007"/>
                        </a:cubicBezTo>
                        <a:cubicBezTo>
                          <a:pt x="779609" y="918611"/>
                          <a:pt x="1797993" y="664676"/>
                          <a:pt x="1851006" y="499815"/>
                        </a:cubicBezTo>
                        <a:cubicBezTo>
                          <a:pt x="1881521" y="333096"/>
                          <a:pt x="813622" y="35589"/>
                          <a:pt x="715452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3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5E89-1B1F-144E-B87C-C3B358B7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Family Member Relationships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6FAC4-6F4D-CB4A-A584-3985DE349E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</a:t>
            </a:r>
            <a:r>
              <a:rPr lang="en-US" dirty="0" err="1"/>
              <a:t>expand?context</a:t>
            </a:r>
            <a:r>
              <a:rPr lang="en-US" dirty="0"/>
              <a:t>=</a:t>
            </a:r>
            <a:r>
              <a:rPr lang="en-US" dirty="0" err="1"/>
              <a:t>FamilyMemberHistory.relationship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A5033-CE77-1C4F-A4B2-2AFBDF411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779" y="355542"/>
            <a:ext cx="4041457" cy="4579374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A9814FEF-885D-7145-8E67-00C1E3AD8C38}"/>
              </a:ext>
            </a:extLst>
          </p:cNvPr>
          <p:cNvSpPr/>
          <p:nvPr/>
        </p:nvSpPr>
        <p:spPr>
          <a:xfrm>
            <a:off x="3225837" y="1775545"/>
            <a:ext cx="1218574" cy="598373"/>
          </a:xfrm>
          <a:custGeom>
            <a:avLst/>
            <a:gdLst>
              <a:gd name="connsiteX0" fmla="*/ 946207 w 1218574"/>
              <a:gd name="connsiteY0" fmla="*/ 33728 h 598373"/>
              <a:gd name="connsiteX1" fmla="*/ 29241 w 1218574"/>
              <a:gd name="connsiteY1" fmla="*/ 179882 h 598373"/>
              <a:gd name="connsiteX2" fmla="*/ 317916 w 1218574"/>
              <a:gd name="connsiteY2" fmla="*/ 595859 h 598373"/>
              <a:gd name="connsiteX3" fmla="*/ 1217900 w 1218574"/>
              <a:gd name="connsiteY3" fmla="*/ 337279 h 598373"/>
              <a:gd name="connsiteX4" fmla="*/ 470743 w 1218574"/>
              <a:gd name="connsiteY4" fmla="*/ 0 h 59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74" h="598373" extrusionOk="0">
                <a:moveTo>
                  <a:pt x="946207" y="33728"/>
                </a:moveTo>
                <a:cubicBezTo>
                  <a:pt x="519401" y="13107"/>
                  <a:pt x="183448" y="81902"/>
                  <a:pt x="29241" y="179882"/>
                </a:cubicBezTo>
                <a:cubicBezTo>
                  <a:pt x="-113845" y="359488"/>
                  <a:pt x="74681" y="640425"/>
                  <a:pt x="317916" y="595859"/>
                </a:cubicBezTo>
                <a:cubicBezTo>
                  <a:pt x="489211" y="603294"/>
                  <a:pt x="1170360" y="463894"/>
                  <a:pt x="1217900" y="337279"/>
                </a:cubicBezTo>
                <a:cubicBezTo>
                  <a:pt x="1232739" y="212605"/>
                  <a:pt x="536200" y="29322"/>
                  <a:pt x="47074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261610 w 1624765"/>
                      <a:gd name="connsiteY0" fmla="*/ 44971 h 797830"/>
                      <a:gd name="connsiteX1" fmla="*/ 38989 w 1624765"/>
                      <a:gd name="connsiteY1" fmla="*/ 239843 h 797830"/>
                      <a:gd name="connsiteX2" fmla="*/ 423888 w 1624765"/>
                      <a:gd name="connsiteY2" fmla="*/ 794479 h 797830"/>
                      <a:gd name="connsiteX3" fmla="*/ 1623867 w 1624765"/>
                      <a:gd name="connsiteY3" fmla="*/ 449705 h 797830"/>
                      <a:gd name="connsiteX4" fmla="*/ 627658 w 1624765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4765" h="797830" extrusionOk="0">
                        <a:moveTo>
                          <a:pt x="1261610" y="44971"/>
                        </a:moveTo>
                        <a:cubicBezTo>
                          <a:pt x="697813" y="29432"/>
                          <a:pt x="224240" y="110969"/>
                          <a:pt x="38989" y="239843"/>
                        </a:cubicBezTo>
                        <a:cubicBezTo>
                          <a:pt x="-120836" y="410003"/>
                          <a:pt x="123729" y="816005"/>
                          <a:pt x="423888" y="794479"/>
                        </a:cubicBezTo>
                        <a:cubicBezTo>
                          <a:pt x="669522" y="816477"/>
                          <a:pt x="1570107" y="606615"/>
                          <a:pt x="1623867" y="449705"/>
                        </a:cubicBezTo>
                        <a:cubicBezTo>
                          <a:pt x="1652132" y="303703"/>
                          <a:pt x="716867" y="49900"/>
                          <a:pt x="627658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9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0C2C-F3D8-8C49-89B0-ADF9B679E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for reason for visit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10417-96B6-F548-A2B3-CCEEB942DE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/>
              <a:t>context=</a:t>
            </a:r>
            <a:r>
              <a:rPr lang="en-US" dirty="0" err="1"/>
              <a:t>Encounter.reasonCode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filter=acc 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4405E8-9957-B24A-8624-5D1D78B59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606" y="165920"/>
            <a:ext cx="4030219" cy="4811661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21AD567E-30AA-9B4D-8AED-181A8B2392F3}"/>
              </a:ext>
            </a:extLst>
          </p:cNvPr>
          <p:cNvSpPr/>
          <p:nvPr/>
        </p:nvSpPr>
        <p:spPr>
          <a:xfrm>
            <a:off x="741238" y="2079026"/>
            <a:ext cx="1853106" cy="683831"/>
          </a:xfrm>
          <a:custGeom>
            <a:avLst/>
            <a:gdLst>
              <a:gd name="connsiteX0" fmla="*/ 1438914 w 1853106"/>
              <a:gd name="connsiteY0" fmla="*/ 38545 h 683831"/>
              <a:gd name="connsiteX1" fmla="*/ 44468 w 1853106"/>
              <a:gd name="connsiteY1" fmla="*/ 205572 h 683831"/>
              <a:gd name="connsiteX2" fmla="*/ 483461 w 1853106"/>
              <a:gd name="connsiteY2" fmla="*/ 680958 h 683831"/>
              <a:gd name="connsiteX3" fmla="*/ 1852082 w 1853106"/>
              <a:gd name="connsiteY3" fmla="*/ 385448 h 683831"/>
              <a:gd name="connsiteX4" fmla="*/ 715867 w 1853106"/>
              <a:gd name="connsiteY4" fmla="*/ 0 h 683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106" h="683831" extrusionOk="0">
                <a:moveTo>
                  <a:pt x="1438914" y="38545"/>
                </a:moveTo>
                <a:cubicBezTo>
                  <a:pt x="797459" y="14481"/>
                  <a:pt x="264178" y="93262"/>
                  <a:pt x="44468" y="205572"/>
                </a:cubicBezTo>
                <a:cubicBezTo>
                  <a:pt x="-150940" y="393620"/>
                  <a:pt x="100167" y="779672"/>
                  <a:pt x="483461" y="680958"/>
                </a:cubicBezTo>
                <a:cubicBezTo>
                  <a:pt x="733296" y="674881"/>
                  <a:pt x="1793555" y="523430"/>
                  <a:pt x="1852082" y="385448"/>
                </a:cubicBezTo>
                <a:cubicBezTo>
                  <a:pt x="1879345" y="244591"/>
                  <a:pt x="816702" y="35529"/>
                  <a:pt x="71586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678790 w 2162030"/>
                      <a:gd name="connsiteY0" fmla="*/ 44971 h 797830"/>
                      <a:gd name="connsiteX1" fmla="*/ 51882 w 2162030"/>
                      <a:gd name="connsiteY1" fmla="*/ 239843 h 797830"/>
                      <a:gd name="connsiteX2" fmla="*/ 564057 w 2162030"/>
                      <a:gd name="connsiteY2" fmla="*/ 794479 h 797830"/>
                      <a:gd name="connsiteX3" fmla="*/ 2160836 w 2162030"/>
                      <a:gd name="connsiteY3" fmla="*/ 449705 h 797830"/>
                      <a:gd name="connsiteX4" fmla="*/ 835207 w 2162030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62030" h="797830" extrusionOk="0">
                        <a:moveTo>
                          <a:pt x="1678790" y="44971"/>
                        </a:moveTo>
                        <a:cubicBezTo>
                          <a:pt x="937171" y="32234"/>
                          <a:pt x="255324" y="113395"/>
                          <a:pt x="51882" y="239843"/>
                        </a:cubicBezTo>
                        <a:cubicBezTo>
                          <a:pt x="-164463" y="433179"/>
                          <a:pt x="161314" y="839913"/>
                          <a:pt x="564057" y="794479"/>
                        </a:cubicBezTo>
                        <a:cubicBezTo>
                          <a:pt x="881269" y="805425"/>
                          <a:pt x="2101813" y="599231"/>
                          <a:pt x="2160836" y="449705"/>
                        </a:cubicBezTo>
                        <a:cubicBezTo>
                          <a:pt x="2200736" y="304671"/>
                          <a:pt x="953730" y="46358"/>
                          <a:pt x="835207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CE764B-93A7-8B46-91A9-87151F73C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38" y="600075"/>
            <a:ext cx="4886325" cy="3943350"/>
          </a:xfrm>
          <a:prstGeom prst="rect">
            <a:avLst/>
          </a:prstGeom>
        </p:spPr>
      </p:pic>
      <p:sp>
        <p:nvSpPr>
          <p:cNvPr id="10" name="32-point Star 9">
            <a:extLst>
              <a:ext uri="{FF2B5EF4-FFF2-40B4-BE49-F238E27FC236}">
                <a16:creationId xmlns:a16="http://schemas.microsoft.com/office/drawing/2014/main" id="{8982383D-0FDC-F143-B3FD-5A42796151A3}"/>
              </a:ext>
            </a:extLst>
          </p:cNvPr>
          <p:cNvSpPr/>
          <p:nvPr/>
        </p:nvSpPr>
        <p:spPr>
          <a:xfrm>
            <a:off x="3822492" y="1007278"/>
            <a:ext cx="1309886" cy="375124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1" name="32-point Star 10">
            <a:extLst>
              <a:ext uri="{FF2B5EF4-FFF2-40B4-BE49-F238E27FC236}">
                <a16:creationId xmlns:a16="http://schemas.microsoft.com/office/drawing/2014/main" id="{C2025EBB-1DFB-BB49-9D1F-966D32DC8094}"/>
              </a:ext>
            </a:extLst>
          </p:cNvPr>
          <p:cNvSpPr/>
          <p:nvPr/>
        </p:nvSpPr>
        <p:spPr>
          <a:xfrm>
            <a:off x="4407107" y="1644814"/>
            <a:ext cx="1791673" cy="432340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Coding</a:t>
            </a:r>
          </a:p>
        </p:txBody>
      </p:sp>
      <p:sp>
        <p:nvSpPr>
          <p:cNvPr id="12" name="32-point Star 11">
            <a:extLst>
              <a:ext uri="{FF2B5EF4-FFF2-40B4-BE49-F238E27FC236}">
                <a16:creationId xmlns:a16="http://schemas.microsoft.com/office/drawing/2014/main" id="{4F61A91D-DDE4-EF40-985E-FE944DF1B994}"/>
              </a:ext>
            </a:extLst>
          </p:cNvPr>
          <p:cNvSpPr/>
          <p:nvPr/>
        </p:nvSpPr>
        <p:spPr>
          <a:xfrm>
            <a:off x="5100404" y="3338066"/>
            <a:ext cx="2310489" cy="874662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CodeableConcept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9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8757-118A-AF40-A8BC-D67F69E99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Dr Oz makes his record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D1D4F-07F7-3A4C-A758-F1F46B716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CF1CD6-F668-6A45-BD76-1E1DAC62D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857" y="1264793"/>
            <a:ext cx="2551493" cy="3401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1A080C-9F2A-254C-8BF6-B9B4F4CBB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9" y="1191169"/>
            <a:ext cx="3205086" cy="33921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9103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housing status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</a:t>
            </a:r>
            <a:r>
              <a:rPr lang="en-AU" dirty="0" err="1"/>
              <a:t>expand?url</a:t>
            </a:r>
            <a:r>
              <a:rPr lang="en-AU" dirty="0"/>
              <a:t>=http://</a:t>
            </a:r>
            <a:r>
              <a:rPr lang="en-AU" dirty="0" err="1"/>
              <a:t>loinc.org</a:t>
            </a:r>
            <a:r>
              <a:rPr lang="en-AU" dirty="0"/>
              <a:t>/vs/LL2148-6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3876120" y="1270347"/>
            <a:ext cx="3521527" cy="775810"/>
          </a:xfrm>
          <a:custGeom>
            <a:avLst/>
            <a:gdLst>
              <a:gd name="connsiteX0" fmla="*/ 2734423 w 3521527"/>
              <a:gd name="connsiteY0" fmla="*/ 43729 h 775810"/>
              <a:gd name="connsiteX1" fmla="*/ 84505 w 3521527"/>
              <a:gd name="connsiteY1" fmla="*/ 233223 h 775810"/>
              <a:gd name="connsiteX2" fmla="*/ 918739 w 3521527"/>
              <a:gd name="connsiteY2" fmla="*/ 772551 h 775810"/>
              <a:gd name="connsiteX3" fmla="*/ 3519582 w 3521527"/>
              <a:gd name="connsiteY3" fmla="*/ 437292 h 775810"/>
              <a:gd name="connsiteX4" fmla="*/ 1360390 w 3521527"/>
              <a:gd name="connsiteY4" fmla="*/ 0 h 775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1527" h="775810" extrusionOk="0">
                <a:moveTo>
                  <a:pt x="2734423" y="43729"/>
                </a:moveTo>
                <a:cubicBezTo>
                  <a:pt x="1519712" y="-15283"/>
                  <a:pt x="506415" y="101411"/>
                  <a:pt x="84505" y="233223"/>
                </a:cubicBezTo>
                <a:cubicBezTo>
                  <a:pt x="-249247" y="424417"/>
                  <a:pt x="271725" y="855429"/>
                  <a:pt x="918739" y="772551"/>
                </a:cubicBezTo>
                <a:cubicBezTo>
                  <a:pt x="1453979" y="780432"/>
                  <a:pt x="3419513" y="598789"/>
                  <a:pt x="3519582" y="437292"/>
                </a:cubicBezTo>
                <a:cubicBezTo>
                  <a:pt x="3568507" y="249653"/>
                  <a:pt x="1542500" y="-23336"/>
                  <a:pt x="1360390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3645898 w 4695369"/>
                      <a:gd name="connsiteY0" fmla="*/ 58306 h 1034413"/>
                      <a:gd name="connsiteX1" fmla="*/ 112674 w 4695369"/>
                      <a:gd name="connsiteY1" fmla="*/ 310964 h 1034413"/>
                      <a:gd name="connsiteX2" fmla="*/ 1224986 w 4695369"/>
                      <a:gd name="connsiteY2" fmla="*/ 1030068 h 1034413"/>
                      <a:gd name="connsiteX3" fmla="*/ 4692776 w 4695369"/>
                      <a:gd name="connsiteY3" fmla="*/ 583057 h 1034413"/>
                      <a:gd name="connsiteX4" fmla="*/ 1813854 w 4695369"/>
                      <a:gd name="connsiteY4" fmla="*/ 0 h 1034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95369" h="1034413" extrusionOk="0">
                        <a:moveTo>
                          <a:pt x="3645898" y="58306"/>
                        </a:moveTo>
                        <a:cubicBezTo>
                          <a:pt x="2051129" y="35914"/>
                          <a:pt x="627560" y="139347"/>
                          <a:pt x="112674" y="310964"/>
                        </a:cubicBezTo>
                        <a:cubicBezTo>
                          <a:pt x="-297573" y="488067"/>
                          <a:pt x="392643" y="1092966"/>
                          <a:pt x="1224986" y="1030068"/>
                        </a:cubicBezTo>
                        <a:cubicBezTo>
                          <a:pt x="1960476" y="1055886"/>
                          <a:pt x="4573035" y="781455"/>
                          <a:pt x="4692776" y="583057"/>
                        </a:cubicBezTo>
                        <a:cubicBezTo>
                          <a:pt x="4765590" y="350953"/>
                          <a:pt x="2069884" y="42723"/>
                          <a:pt x="1813854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47DD5B-05B1-EA4E-8BB0-A88317DF1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257" y="487108"/>
            <a:ext cx="5576070" cy="44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0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</a:t>
            </a:r>
            <a:r>
              <a:rPr lang="en-US" sz="1800">
                <a:hlinkClick r:id="rId2"/>
              </a:rPr>
              <a:t>/FHIR/documents/blob/master/presentations/2023-09%20Tutorials/Keep_On_Following_the_Yellow_Brick_Code_2023-09-13.pptx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669" y="3709296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66395" y="4456090"/>
            <a:ext cx="4472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Jim Steel, Dion McMurtrie,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132001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diagnosis codes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/$expand?</a:t>
            </a:r>
            <a:br>
              <a:rPr lang="en-AU" dirty="0"/>
            </a:br>
            <a:r>
              <a:rPr lang="en-AU" dirty="0" err="1"/>
              <a:t>url</a:t>
            </a:r>
            <a:r>
              <a:rPr lang="en-AU" dirty="0"/>
              <a:t>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=</a:t>
            </a:r>
            <a:r>
              <a:rPr lang="en-AU" dirty="0" err="1"/>
              <a:t>isa</a:t>
            </a:r>
            <a:r>
              <a:rPr lang="en-AU" dirty="0"/>
              <a:t>/404684003&amp;</a:t>
            </a:r>
            <a:br>
              <a:rPr lang="en-AU" dirty="0"/>
            </a:br>
            <a:r>
              <a:rPr lang="en-AU" dirty="0"/>
              <a:t>count=10&amp;</a:t>
            </a:r>
            <a:br>
              <a:rPr lang="en-US" dirty="0"/>
            </a:br>
            <a:r>
              <a:rPr lang="en-US" dirty="0"/>
              <a:t>offset=0&amp;</a:t>
            </a:r>
            <a:br>
              <a:rPr lang="en-US" dirty="0"/>
            </a:br>
            <a:r>
              <a:rPr lang="en-US" dirty="0" err="1"/>
              <a:t>includeDesignations</a:t>
            </a:r>
            <a:r>
              <a:rPr lang="en-US" dirty="0"/>
              <a:t>=true&amp;</a:t>
            </a:r>
            <a:br>
              <a:rPr lang="en-US" dirty="0"/>
            </a:br>
            <a:r>
              <a:rPr lang="en-US" dirty="0"/>
              <a:t>filter=</a:t>
            </a:r>
            <a:r>
              <a:rPr lang="en-US" dirty="0" err="1"/>
              <a:t>imagina</a:t>
            </a:r>
            <a:endParaRPr lang="en-AU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727693" y="1537520"/>
            <a:ext cx="7438111" cy="919236"/>
          </a:xfrm>
          <a:custGeom>
            <a:avLst/>
            <a:gdLst>
              <a:gd name="connsiteX0" fmla="*/ 5775604 w 7438111"/>
              <a:gd name="connsiteY0" fmla="*/ 51813 h 919236"/>
              <a:gd name="connsiteX1" fmla="*/ 178491 w 7438111"/>
              <a:gd name="connsiteY1" fmla="*/ 276339 h 919236"/>
              <a:gd name="connsiteX2" fmla="*/ 1940546 w 7438111"/>
              <a:gd name="connsiteY2" fmla="*/ 915375 h 919236"/>
              <a:gd name="connsiteX3" fmla="*/ 7434003 w 7438111"/>
              <a:gd name="connsiteY3" fmla="*/ 518136 h 919236"/>
              <a:gd name="connsiteX4" fmla="*/ 2873394 w 7438111"/>
              <a:gd name="connsiteY4" fmla="*/ 0 h 91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38111" h="919236" extrusionOk="0">
                <a:moveTo>
                  <a:pt x="5775604" y="51813"/>
                </a:moveTo>
                <a:cubicBezTo>
                  <a:pt x="3250937" y="3432"/>
                  <a:pt x="1061549" y="113611"/>
                  <a:pt x="178491" y="276339"/>
                </a:cubicBezTo>
                <a:cubicBezTo>
                  <a:pt x="-704735" y="917033"/>
                  <a:pt x="409703" y="1329059"/>
                  <a:pt x="1940546" y="915375"/>
                </a:cubicBezTo>
                <a:cubicBezTo>
                  <a:pt x="3071224" y="909559"/>
                  <a:pt x="7251386" y="698217"/>
                  <a:pt x="7434003" y="518136"/>
                </a:cubicBezTo>
                <a:cubicBezTo>
                  <a:pt x="7518781" y="213939"/>
                  <a:pt x="3269255" y="-23799"/>
                  <a:pt x="2873394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5880717 w 7573480"/>
                      <a:gd name="connsiteY0" fmla="*/ 69085 h 1225648"/>
                      <a:gd name="connsiteX1" fmla="*/ 181740 w 7573480"/>
                      <a:gd name="connsiteY1" fmla="*/ 368453 h 1225648"/>
                      <a:gd name="connsiteX2" fmla="*/ 1975863 w 7573480"/>
                      <a:gd name="connsiteY2" fmla="*/ 1220500 h 1225648"/>
                      <a:gd name="connsiteX3" fmla="*/ 7569298 w 7573480"/>
                      <a:gd name="connsiteY3" fmla="*/ 690848 h 1225648"/>
                      <a:gd name="connsiteX4" fmla="*/ 2925689 w 7573480"/>
                      <a:gd name="connsiteY4" fmla="*/ 0 h 1225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73480" h="1225648" extrusionOk="0">
                        <a:moveTo>
                          <a:pt x="5880717" y="69085"/>
                        </a:moveTo>
                        <a:cubicBezTo>
                          <a:pt x="3328384" y="58818"/>
                          <a:pt x="948848" y="166468"/>
                          <a:pt x="181740" y="368453"/>
                        </a:cubicBezTo>
                        <a:cubicBezTo>
                          <a:pt x="-564674" y="774431"/>
                          <a:pt x="605719" y="1384674"/>
                          <a:pt x="1975863" y="1220500"/>
                        </a:cubicBezTo>
                        <a:cubicBezTo>
                          <a:pt x="3152015" y="1235600"/>
                          <a:pt x="7389883" y="920385"/>
                          <a:pt x="7569298" y="690848"/>
                        </a:cubicBezTo>
                        <a:cubicBezTo>
                          <a:pt x="7696879" y="414144"/>
                          <a:pt x="3336523" y="25102"/>
                          <a:pt x="2925689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9194BC6-61AD-F740-94BB-EAB7E136CE8F}"/>
              </a:ext>
            </a:extLst>
          </p:cNvPr>
          <p:cNvSpPr/>
          <p:nvPr/>
        </p:nvSpPr>
        <p:spPr>
          <a:xfrm>
            <a:off x="706449" y="2257757"/>
            <a:ext cx="1834731" cy="768792"/>
          </a:xfrm>
          <a:custGeom>
            <a:avLst/>
            <a:gdLst>
              <a:gd name="connsiteX0" fmla="*/ 1424646 w 1834731"/>
              <a:gd name="connsiteY0" fmla="*/ 43333 h 768792"/>
              <a:gd name="connsiteX1" fmla="*/ 44027 w 1834731"/>
              <a:gd name="connsiteY1" fmla="*/ 231113 h 768792"/>
              <a:gd name="connsiteX2" fmla="*/ 478667 w 1834731"/>
              <a:gd name="connsiteY2" fmla="*/ 765562 h 768792"/>
              <a:gd name="connsiteX3" fmla="*/ 1833717 w 1834731"/>
              <a:gd name="connsiteY3" fmla="*/ 433337 h 768792"/>
              <a:gd name="connsiteX4" fmla="*/ 708768 w 1834731"/>
              <a:gd name="connsiteY4" fmla="*/ 0 h 768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4731" h="768792" extrusionOk="0">
                <a:moveTo>
                  <a:pt x="1424646" y="43333"/>
                </a:moveTo>
                <a:cubicBezTo>
                  <a:pt x="783664" y="17545"/>
                  <a:pt x="299108" y="103259"/>
                  <a:pt x="44027" y="231113"/>
                </a:cubicBezTo>
                <a:cubicBezTo>
                  <a:pt x="-127429" y="376026"/>
                  <a:pt x="160409" y="759489"/>
                  <a:pt x="478667" y="765562"/>
                </a:cubicBezTo>
                <a:cubicBezTo>
                  <a:pt x="754459" y="786148"/>
                  <a:pt x="1773861" y="583237"/>
                  <a:pt x="1833717" y="433337"/>
                </a:cubicBezTo>
                <a:cubicBezTo>
                  <a:pt x="1857583" y="275585"/>
                  <a:pt x="808073" y="42033"/>
                  <a:pt x="70876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359272 w 1750539"/>
                      <a:gd name="connsiteY0" fmla="*/ 57778 h 1025056"/>
                      <a:gd name="connsiteX1" fmla="*/ 42007 w 1750539"/>
                      <a:gd name="connsiteY1" fmla="*/ 308151 h 1025056"/>
                      <a:gd name="connsiteX2" fmla="*/ 456702 w 1750539"/>
                      <a:gd name="connsiteY2" fmla="*/ 1020750 h 1025056"/>
                      <a:gd name="connsiteX3" fmla="*/ 1749572 w 1750539"/>
                      <a:gd name="connsiteY3" fmla="*/ 577783 h 1025056"/>
                      <a:gd name="connsiteX4" fmla="*/ 676245 w 1750539"/>
                      <a:gd name="connsiteY4" fmla="*/ 0 h 102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50539" h="1025056" extrusionOk="0">
                        <a:moveTo>
                          <a:pt x="1359272" y="57778"/>
                        </a:moveTo>
                        <a:cubicBezTo>
                          <a:pt x="764964" y="78043"/>
                          <a:pt x="229668" y="144428"/>
                          <a:pt x="42007" y="308151"/>
                        </a:cubicBezTo>
                        <a:cubicBezTo>
                          <a:pt x="-117921" y="489916"/>
                          <a:pt x="164174" y="988260"/>
                          <a:pt x="456702" y="1020750"/>
                        </a:cubicBezTo>
                        <a:cubicBezTo>
                          <a:pt x="728633" y="1056812"/>
                          <a:pt x="1701317" y="762340"/>
                          <a:pt x="1749572" y="577783"/>
                        </a:cubicBezTo>
                        <a:cubicBezTo>
                          <a:pt x="1779983" y="392919"/>
                          <a:pt x="771892" y="63064"/>
                          <a:pt x="676245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3155E4E-16BD-FE46-87FF-17B39B92C778}"/>
              </a:ext>
            </a:extLst>
          </p:cNvPr>
          <p:cNvSpPr/>
          <p:nvPr/>
        </p:nvSpPr>
        <p:spPr>
          <a:xfrm>
            <a:off x="727693" y="2827549"/>
            <a:ext cx="2951171" cy="637625"/>
          </a:xfrm>
          <a:custGeom>
            <a:avLst/>
            <a:gdLst>
              <a:gd name="connsiteX0" fmla="*/ 2291548 w 2951171"/>
              <a:gd name="connsiteY0" fmla="*/ 35940 h 637625"/>
              <a:gd name="connsiteX1" fmla="*/ 70818 w 2951171"/>
              <a:gd name="connsiteY1" fmla="*/ 191682 h 637625"/>
              <a:gd name="connsiteX2" fmla="*/ 769938 w 2951171"/>
              <a:gd name="connsiteY2" fmla="*/ 634946 h 637625"/>
              <a:gd name="connsiteX3" fmla="*/ 2949541 w 2951171"/>
              <a:gd name="connsiteY3" fmla="*/ 359403 h 637625"/>
              <a:gd name="connsiteX4" fmla="*/ 1140057 w 2951171"/>
              <a:gd name="connsiteY4" fmla="*/ 0 h 63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1171" h="637625" extrusionOk="0">
                <a:moveTo>
                  <a:pt x="2291548" y="35940"/>
                </a:moveTo>
                <a:cubicBezTo>
                  <a:pt x="1252370" y="-53604"/>
                  <a:pt x="447767" y="81922"/>
                  <a:pt x="70818" y="191682"/>
                </a:cubicBezTo>
                <a:cubicBezTo>
                  <a:pt x="-238929" y="405666"/>
                  <a:pt x="154192" y="810380"/>
                  <a:pt x="769938" y="634946"/>
                </a:cubicBezTo>
                <a:cubicBezTo>
                  <a:pt x="1203765" y="631997"/>
                  <a:pt x="2853558" y="504546"/>
                  <a:pt x="2949541" y="359403"/>
                </a:cubicBezTo>
                <a:cubicBezTo>
                  <a:pt x="2992935" y="211567"/>
                  <a:pt x="1291217" y="-23306"/>
                  <a:pt x="114005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2674556 w 3444427"/>
                      <a:gd name="connsiteY0" fmla="*/ 47921 h 850166"/>
                      <a:gd name="connsiteX1" fmla="*/ 82655 w 3444427"/>
                      <a:gd name="connsiteY1" fmla="*/ 255576 h 850166"/>
                      <a:gd name="connsiteX2" fmla="*/ 898625 w 3444427"/>
                      <a:gd name="connsiteY2" fmla="*/ 846595 h 850166"/>
                      <a:gd name="connsiteX3" fmla="*/ 3442525 w 3444427"/>
                      <a:gd name="connsiteY3" fmla="*/ 479204 h 850166"/>
                      <a:gd name="connsiteX4" fmla="*/ 1330606 w 3444427"/>
                      <a:gd name="connsiteY4" fmla="*/ 0 h 850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44427" h="850166" extrusionOk="0">
                        <a:moveTo>
                          <a:pt x="2674556" y="47921"/>
                        </a:moveTo>
                        <a:cubicBezTo>
                          <a:pt x="1491449" y="5553"/>
                          <a:pt x="461635" y="115269"/>
                          <a:pt x="82655" y="255576"/>
                        </a:cubicBezTo>
                        <a:cubicBezTo>
                          <a:pt x="-261707" y="497005"/>
                          <a:pt x="279398" y="902283"/>
                          <a:pt x="898625" y="846595"/>
                        </a:cubicBezTo>
                        <a:cubicBezTo>
                          <a:pt x="1441028" y="871546"/>
                          <a:pt x="3346967" y="649454"/>
                          <a:pt x="3442525" y="479204"/>
                        </a:cubicBezTo>
                        <a:cubicBezTo>
                          <a:pt x="3508149" y="322903"/>
                          <a:pt x="1513750" y="11808"/>
                          <a:pt x="1330606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94EE8-DD3B-6F44-AC29-713269930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749" y="140533"/>
            <a:ext cx="4519359" cy="486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0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D0DA-81EF-3746-B8A4-C6DFE93F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Dr Oz sends his record to Dr West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0D83C-1AAD-FD43-8E8F-F41901A8D3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4850773" cy="2929042"/>
          </a:xfrm>
        </p:spPr>
        <p:txBody>
          <a:bodyPr/>
          <a:lstStyle/>
          <a:p>
            <a:r>
              <a:rPr lang="en-US" dirty="0"/>
              <a:t>Dr West’s EMR validates the resources when they arrive</a:t>
            </a:r>
          </a:p>
          <a:p>
            <a:pPr lvl="1"/>
            <a:r>
              <a:rPr lang="en-US" dirty="0"/>
              <a:t>Dr West’s EMR probably enforces some profiles of Patient/Encounter/ServiceRequest/Condition/</a:t>
            </a:r>
            <a:r>
              <a:rPr lang="en-US" dirty="0" err="1"/>
              <a:t>FamilyMemberHistory</a:t>
            </a:r>
            <a:endParaRPr lang="en-US" dirty="0"/>
          </a:p>
          <a:p>
            <a:r>
              <a:rPr lang="en-US" dirty="0"/>
              <a:t>FHIR $validate</a:t>
            </a:r>
          </a:p>
          <a:p>
            <a:pPr lvl="1"/>
            <a:r>
              <a:rPr lang="en-US" dirty="0"/>
              <a:t>Usually makes lots of calls to </a:t>
            </a:r>
            <a:r>
              <a:rPr lang="en-US" dirty="0" err="1"/>
              <a:t>ValueSet</a:t>
            </a:r>
            <a:r>
              <a:rPr lang="en-US" dirty="0"/>
              <a:t>/$validate-code</a:t>
            </a:r>
          </a:p>
        </p:txBody>
      </p:sp>
      <p:pic>
        <p:nvPicPr>
          <p:cNvPr id="2050" name="Picture 2" descr="The Witch threatening Toto">
            <a:extLst>
              <a:ext uri="{FF2B5EF4-FFF2-40B4-BE49-F238E27FC236}">
                <a16:creationId xmlns:a16="http://schemas.microsoft.com/office/drawing/2014/main" id="{D9C4C934-93E5-2E4C-9F8A-5D4FC48DC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810" y="1133009"/>
            <a:ext cx="28575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5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62564004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4215F2-9A44-674C-8AE8-8F55C757D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008" y="2571687"/>
            <a:ext cx="46863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7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 225448001&amp;</a:t>
            </a:r>
            <a:br>
              <a:rPr lang="en-AU" dirty="0"/>
            </a:br>
            <a:r>
              <a:rPr lang="en-AU" dirty="0"/>
              <a:t>display=Has imaginary friends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45551-071E-1945-B02F-405C6B1D5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498" y="2325583"/>
            <a:ext cx="7636892" cy="257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6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5DFE-18C9-1D41-AFA7-9B7391595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6648390" cy="782327"/>
          </a:xfrm>
        </p:spPr>
        <p:txBody>
          <a:bodyPr/>
          <a:lstStyle/>
          <a:p>
            <a:r>
              <a:rPr lang="en-US" dirty="0"/>
              <a:t>Step 4. Dr West completes her record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5B40D-EDFF-8284-E18A-775BB04A47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3048F-1BBE-8142-8853-143C0EB10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2086993"/>
            <a:ext cx="4162425" cy="1990725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784F1F2-F061-A94E-8D2C-5775073D7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660" y="476716"/>
            <a:ext cx="2059690" cy="4277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619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5B7F-5184-2341-8630-C7B417A9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Dr West submits her record to the HIE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763EA-9D94-3544-FCE9-B12DE4296B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D07664-E129-9947-8087-4FB56BDDF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966913"/>
            <a:ext cx="77343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53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SNOMED codes to ICD-10</a:t>
            </a:r>
            <a:br>
              <a:rPr lang="en-US" dirty="0"/>
            </a:br>
            <a:r>
              <a:rPr lang="en-US" dirty="0"/>
              <a:t>(using some </a:t>
            </a:r>
            <a:r>
              <a:rPr lang="en-US" dirty="0" err="1"/>
              <a:t>ConceptMap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hie.oz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-to-</a:t>
            </a:r>
            <a:r>
              <a:rPr lang="en-US" dirty="0" err="1"/>
              <a:t>icd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sid</a:t>
            </a:r>
            <a:r>
              <a:rPr lang="en-AU" dirty="0"/>
              <a:t>/icd-10/vs&amp;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E4280-8743-594C-9517-EC7F7DAF2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476716"/>
            <a:ext cx="4031610" cy="44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34EAD-AA8A-1A44-83DA-682CEA98B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that unmapped 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13A82-5089-5645-BC7F-3E04606BEB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AU" dirty="0"/>
              <a:t>/</a:t>
            </a:r>
            <a:r>
              <a:rPr lang="en-AU" dirty="0" err="1"/>
              <a:t>CodeSystem</a:t>
            </a:r>
            <a:r>
              <a:rPr lang="en-AU" dirty="0"/>
              <a:t>/$lookup?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code=28857002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F6EA3-C11B-EC4C-9874-409A7385B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4502" y="196746"/>
            <a:ext cx="4195841" cy="47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this inactive SNOMED CT code replaced by?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b="1" dirty="0"/>
              <a:t>http://</a:t>
            </a:r>
            <a:r>
              <a:rPr lang="en-AU" b="1" dirty="0" err="1"/>
              <a:t>snomed.info</a:t>
            </a:r>
            <a:r>
              <a:rPr lang="en-AU" b="1" dirty="0"/>
              <a:t>/</a:t>
            </a:r>
            <a:r>
              <a:rPr lang="en-AU" b="1" dirty="0" err="1"/>
              <a:t>sct?fhir_cm</a:t>
            </a:r>
            <a:r>
              <a:rPr lang="en-AU" b="1" dirty="0"/>
              <a:t>=900000000000523009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78FCD-9AD2-4D41-9339-A7934CB97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86" y="782815"/>
            <a:ext cx="6431075" cy="370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3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AA4F-0CBE-664D-92C5-6A3B49CFF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Glinda </a:t>
            </a:r>
            <a:r>
              <a:rPr lang="en-US" dirty="0" err="1"/>
              <a:t>Goodwitch</a:t>
            </a:r>
            <a:br>
              <a:rPr lang="en-US" dirty="0"/>
            </a:br>
            <a:r>
              <a:rPr lang="en-US" dirty="0"/>
              <a:t>is doing some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0212E-A8DF-6F41-AF5F-47937DD37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775805" cy="292904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She wants to find what treatment paths are being used for patients with mental health conditions</a:t>
            </a:r>
          </a:p>
          <a:p>
            <a:r>
              <a:rPr lang="en-US" dirty="0"/>
              <a:t>She starts with all SCT Mental Illnesses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=isa/</a:t>
            </a:r>
            <a:r>
              <a:rPr lang="en-AU" dirty="0"/>
              <a:t>74732009</a:t>
            </a:r>
            <a:endParaRPr lang="en-US" dirty="0"/>
          </a:p>
        </p:txBody>
      </p:sp>
      <p:pic>
        <p:nvPicPr>
          <p:cNvPr id="1026" name="Picture 2" descr="You must give me the Golden Cap.">
            <a:extLst>
              <a:ext uri="{FF2B5EF4-FFF2-40B4-BE49-F238E27FC236}">
                <a16:creationId xmlns:a16="http://schemas.microsoft.com/office/drawing/2014/main" id="{723EDDE2-5993-2D4C-91AF-D6B127F0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080" y="822960"/>
            <a:ext cx="2759362" cy="389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71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5444"/>
            <a:ext cx="8228883" cy="2929042"/>
          </a:xfrm>
        </p:spPr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Terminology Infrastructure (TI) (formerly Vocabulary) and Orders and Observations (OO)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</a:t>
            </a:r>
            <a:r>
              <a:rPr lang="en-US" dirty="0"/>
              <a:t>22</a:t>
            </a:r>
            <a:r>
              <a:rPr lang="en-US" noProof="0" dirty="0"/>
              <a:t>+ years</a:t>
            </a:r>
          </a:p>
          <a:p>
            <a:pPr lvl="1"/>
            <a:r>
              <a:rPr lang="en-US" dirty="0"/>
              <a:t>SNOMED on FHIR project co-lead</a:t>
            </a:r>
            <a:br>
              <a:rPr lang="en-US" dirty="0"/>
            </a:br>
            <a:r>
              <a:rPr lang="en-US" sz="1600" dirty="0"/>
              <a:t>(joint project of HL7 and SNOMED International)</a:t>
            </a:r>
            <a:endParaRPr lang="en-US" sz="16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8C851B3-F58C-80CE-F1A1-6FB786974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071" y="405240"/>
            <a:ext cx="1697513" cy="19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9643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CCA425-1D4B-7217-5E20-D6EDD91A3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Glinda refines her cohort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846DC-C8FD-8C4D-A023-AAABA1B72F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9619" y="1527048"/>
            <a:ext cx="4983626" cy="2929042"/>
          </a:xfrm>
        </p:spPr>
        <p:txBody>
          <a:bodyPr/>
          <a:lstStyle/>
          <a:p>
            <a:r>
              <a:rPr lang="en-AU" dirty="0"/>
              <a:t>She’s finding too many drunken munchkins</a:t>
            </a:r>
          </a:p>
          <a:p>
            <a:r>
              <a:rPr lang="en-AU" dirty="0"/>
              <a:t>She’s also not interested in intellectual disabilities</a:t>
            </a:r>
            <a:br>
              <a:rPr lang="en-AU" dirty="0"/>
            </a:br>
            <a:r>
              <a:rPr lang="en-AU" dirty="0"/>
              <a:t>for this study, so …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Glinda makes her own </a:t>
            </a:r>
            <a:r>
              <a:rPr lang="en-AU" dirty="0" err="1"/>
              <a:t>ValueSet</a:t>
            </a:r>
            <a:r>
              <a:rPr lang="en-AU" dirty="0"/>
              <a:t>!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3B374-97C6-EFFD-6A1F-1FA976F59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447864"/>
            <a:ext cx="3148220" cy="335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91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F093-1A30-3A49-ADEC-EADE0F1EE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</a:t>
            </a:r>
            <a:r>
              <a:rPr lang="en-US" dirty="0" err="1"/>
              <a:t>ValueSet</a:t>
            </a:r>
            <a:r>
              <a:rPr lang="en-US" dirty="0"/>
              <a:t> compose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D7435-E894-0346-86B9-FD724F33CA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988306"/>
            <a:ext cx="8228883" cy="2929042"/>
          </a:xfrm>
        </p:spPr>
        <p:txBody>
          <a:bodyPr/>
          <a:lstStyle/>
          <a:p>
            <a:r>
              <a:rPr lang="en-US" sz="1600" dirty="0"/>
              <a:t>We have 4 “building blocks” criteria</a:t>
            </a:r>
          </a:p>
          <a:p>
            <a:pPr lvl="1"/>
            <a:r>
              <a:rPr lang="en-US" sz="1400" dirty="0"/>
              <a:t>a whole code system</a:t>
            </a:r>
          </a:p>
          <a:p>
            <a:pPr lvl="1"/>
            <a:r>
              <a:rPr lang="en-US" sz="1400" dirty="0"/>
              <a:t>members of another </a:t>
            </a:r>
            <a:r>
              <a:rPr lang="en-US" sz="1400" dirty="0" err="1"/>
              <a:t>ValueSet</a:t>
            </a:r>
            <a:endParaRPr lang="en-US" sz="1400" dirty="0"/>
          </a:p>
          <a:p>
            <a:pPr lvl="1"/>
            <a:r>
              <a:rPr lang="en-US" sz="1400" dirty="0"/>
              <a:t>specific codes from a code system</a:t>
            </a:r>
          </a:p>
          <a:p>
            <a:pPr lvl="1"/>
            <a:r>
              <a:rPr lang="en-US" sz="1400" dirty="0"/>
              <a:t>a filter (property, op, value)</a:t>
            </a:r>
          </a:p>
          <a:p>
            <a:r>
              <a:rPr lang="en-US" sz="1600" dirty="0"/>
              <a:t>Multiple criteria in the same include/exclude</a:t>
            </a:r>
          </a:p>
          <a:p>
            <a:pPr lvl="1"/>
            <a:r>
              <a:rPr lang="en-US" sz="1400" dirty="0"/>
              <a:t>AND/intersection</a:t>
            </a:r>
          </a:p>
          <a:p>
            <a:pPr lvl="1"/>
            <a:r>
              <a:rPr lang="en-US" sz="1400" dirty="0"/>
              <a:t>E.g. Only members of an included </a:t>
            </a:r>
            <a:r>
              <a:rPr lang="en-US" sz="1400" dirty="0" err="1"/>
              <a:t>ValueSet</a:t>
            </a:r>
            <a:r>
              <a:rPr lang="en-US" sz="1400" dirty="0"/>
              <a:t> that satisfy a filter</a:t>
            </a:r>
          </a:p>
          <a:p>
            <a:r>
              <a:rPr lang="en-US" sz="1600" dirty="0"/>
              <a:t>Multiple separate include/excludes</a:t>
            </a:r>
          </a:p>
          <a:p>
            <a:pPr lvl="1"/>
            <a:r>
              <a:rPr lang="en-US" sz="1400" dirty="0"/>
              <a:t>OR/union</a:t>
            </a:r>
          </a:p>
          <a:p>
            <a:pPr lvl="1"/>
            <a:r>
              <a:rPr lang="en-US" sz="1400" dirty="0"/>
              <a:t>E.g. members of an included </a:t>
            </a:r>
            <a:r>
              <a:rPr lang="en-US" sz="1400" dirty="0" err="1"/>
              <a:t>ValueSet</a:t>
            </a:r>
            <a:r>
              <a:rPr lang="en-US" sz="1400" dirty="0"/>
              <a:t> as well as codes that satisfy a filter</a:t>
            </a:r>
          </a:p>
          <a:p>
            <a:r>
              <a:rPr lang="en-US" sz="1600" dirty="0"/>
              <a:t>All includes are processed before excludes</a:t>
            </a:r>
          </a:p>
        </p:txBody>
      </p:sp>
    </p:spTree>
    <p:extLst>
      <p:ext uri="{BB962C8B-B14F-4D97-AF65-F5344CB8AC3E}">
        <p14:creationId xmlns:p14="http://schemas.microsoft.com/office/powerpoint/2010/main" val="3827101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6417549-20EA-F8C7-969E-7D432DDD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A119C5-B17E-B592-A2F5-A91F10EA16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A1FBF-FD81-0B4F-90B1-69FD07B0A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044" y="508048"/>
            <a:ext cx="5833910" cy="41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057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C2CB-AB00-BB41-AB12-5F8536E64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Glinda’s FHIR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9334A-E98E-214C-8910-4F9EC6443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/Patient?_</a:t>
            </a:r>
            <a:r>
              <a:rPr lang="en-US" sz="2000" dirty="0" err="1"/>
              <a:t>has:Condition:subject:code:below</a:t>
            </a:r>
            <a:r>
              <a:rPr lang="en-US" sz="2000" dirty="0"/>
              <a:t>=</a:t>
            </a:r>
            <a:r>
              <a:rPr lang="en-AU" sz="2000" dirty="0"/>
              <a:t>74732009</a:t>
            </a:r>
          </a:p>
          <a:p>
            <a:pPr lvl="1"/>
            <a:r>
              <a:rPr lang="en-AU" sz="1800" dirty="0"/>
              <a:t>Maybe Glinda’s server is using $closure to keep a local cache of subsumption relationships among the codes it knows about.</a:t>
            </a:r>
          </a:p>
          <a:p>
            <a:pPr lvl="1"/>
            <a:r>
              <a:rPr lang="en-AU" sz="1800" dirty="0"/>
              <a:t>Maybe Glinda’s server has some virtualized tables that sync with the terminology server periodically</a:t>
            </a:r>
          </a:p>
          <a:p>
            <a:r>
              <a:rPr lang="en-US" sz="2000" dirty="0"/>
              <a:t>/Patient?_</a:t>
            </a:r>
            <a:r>
              <a:rPr lang="en-US" sz="2000" dirty="0" err="1"/>
              <a:t>has:Condition:subject:code:in</a:t>
            </a:r>
            <a:r>
              <a:rPr lang="en-US" sz="2000" dirty="0"/>
              <a:t>=</a:t>
            </a:r>
            <a:r>
              <a:rPr lang="en-AU" sz="2000" dirty="0"/>
              <a:t>http://</a:t>
            </a:r>
            <a:r>
              <a:rPr lang="en-AU" sz="2000" dirty="0" err="1"/>
              <a:t>hie.oz</a:t>
            </a:r>
            <a:r>
              <a:rPr lang="en-AU" sz="2000" dirty="0"/>
              <a:t>/mental-health</a:t>
            </a:r>
          </a:p>
          <a:p>
            <a:pPr lvl="1"/>
            <a:r>
              <a:rPr lang="en-AU" sz="1800" dirty="0"/>
              <a:t>Unfortunately there is no $closure equivalent for </a:t>
            </a:r>
            <a:r>
              <a:rPr lang="en-AU" sz="1800" dirty="0" err="1"/>
              <a:t>ValueSet</a:t>
            </a:r>
            <a:r>
              <a:rPr lang="en-AU" sz="1800" dirty="0"/>
              <a:t> membership</a:t>
            </a:r>
          </a:p>
          <a:p>
            <a:pPr lvl="1"/>
            <a:r>
              <a:rPr lang="en-AU" sz="1800" dirty="0"/>
              <a:t>If the server is limited to only known </a:t>
            </a:r>
            <a:r>
              <a:rPr lang="en-AU" sz="1800" dirty="0" err="1"/>
              <a:t>ValueSet</a:t>
            </a:r>
            <a:r>
              <a:rPr lang="en-AU" sz="1800" dirty="0"/>
              <a:t> </a:t>
            </a:r>
            <a:r>
              <a:rPr lang="en-AU" sz="1800" dirty="0" err="1"/>
              <a:t>urls</a:t>
            </a:r>
            <a:r>
              <a:rPr lang="en-AU" sz="1800" dirty="0"/>
              <a:t>, then maybe it maintains a cache. Otherwise, maybe it just asks the server (e.g. for the intersection of the </a:t>
            </a:r>
            <a:r>
              <a:rPr lang="en-AU" sz="1800" dirty="0" err="1"/>
              <a:t>ValueSet</a:t>
            </a:r>
            <a:r>
              <a:rPr lang="en-AU" sz="1800" dirty="0"/>
              <a:t> and the server’s known Condition codes)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340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A6AC-890B-1944-A149-9713A8BE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(1/3)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CBDF47-EBE4-5CFD-5D23-31DB18C3AC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B91D1-3B98-5849-BCB2-182E39AF4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97927"/>
            <a:ext cx="2905125" cy="1571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F09A-F842-AA46-8ED7-1B984104D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224" y="1510730"/>
            <a:ext cx="29051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36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3097-0CBA-1E40-B3F6-D9528D47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$closure (2/3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CF66FD-FE72-94C0-D190-C0E5CBC838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6BE680-B632-A946-87B4-8361DE18E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476716"/>
            <a:ext cx="3147314" cy="4412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2F6D8-0CC9-9D42-914C-84C1D75BC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49" y="1447864"/>
            <a:ext cx="29337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21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5B2D-973D-2A40-8C4F-47439FEF7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(3/3)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DC052B-C043-513E-6817-1939FB9F13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E5147-FD42-EA4C-8A05-66EB8DAF6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47864"/>
            <a:ext cx="3067050" cy="2733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C665A3-F564-B34D-BF90-119387D20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489" y="782815"/>
            <a:ext cx="4587861" cy="349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88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3CFB-E3B3-314E-B573-C45E7F857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 finds Dorothy!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D68CF-B4A4-B96A-C63E-EE12C4E1B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0E5CD-FDCA-D446-A139-47129EE1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76" y="1615275"/>
            <a:ext cx="8312046" cy="2934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4A0079-3E1B-354B-8CD7-A1D1C02E0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064" y="157217"/>
            <a:ext cx="6295870" cy="482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7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23127A-83F0-5040-BC77-0E17613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084" y="1021676"/>
            <a:ext cx="2733831" cy="364510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4C2C2A7-117C-CFA1-D01C-0203B2EF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F52CAC-4ED8-6DC7-7669-54B24A6DB2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84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Some of the terminology operations in the FHIR and what they do</a:t>
            </a:r>
          </a:p>
          <a:p>
            <a:pPr lvl="1"/>
            <a:r>
              <a:rPr lang="en-US" sz="1800" dirty="0"/>
              <a:t>$expand</a:t>
            </a:r>
          </a:p>
          <a:p>
            <a:pPr lvl="2"/>
            <a:r>
              <a:rPr lang="en-US" sz="1600" dirty="0"/>
              <a:t>List all the codes in a </a:t>
            </a:r>
            <a:r>
              <a:rPr lang="en-US" sz="1600" dirty="0" err="1"/>
              <a:t>ValueSet</a:t>
            </a:r>
            <a:r>
              <a:rPr lang="en-US" sz="1600" dirty="0"/>
              <a:t>, or search for a code in a </a:t>
            </a:r>
            <a:r>
              <a:rPr lang="en-US" sz="1600" dirty="0" err="1"/>
              <a:t>ValueSet</a:t>
            </a:r>
            <a:endParaRPr lang="en-US" sz="1600" dirty="0"/>
          </a:p>
          <a:p>
            <a:pPr lvl="1"/>
            <a:r>
              <a:rPr lang="en-US" sz="1800" dirty="0"/>
              <a:t>$validate-code</a:t>
            </a:r>
          </a:p>
          <a:p>
            <a:pPr lvl="2"/>
            <a:r>
              <a:rPr lang="en-US" sz="1600" dirty="0"/>
              <a:t>Test whether a code is in a </a:t>
            </a:r>
            <a:r>
              <a:rPr lang="en-US" sz="1600" dirty="0" err="1"/>
              <a:t>ValueSet</a:t>
            </a:r>
            <a:r>
              <a:rPr lang="en-US" sz="1600" dirty="0"/>
              <a:t>, and test whether its display text is correct</a:t>
            </a:r>
          </a:p>
          <a:p>
            <a:pPr lvl="1"/>
            <a:r>
              <a:rPr lang="en-US" sz="1800" dirty="0"/>
              <a:t>$translate</a:t>
            </a:r>
            <a:endParaRPr lang="en-US" sz="1600" dirty="0"/>
          </a:p>
          <a:p>
            <a:pPr lvl="2"/>
            <a:r>
              <a:rPr lang="en-US" sz="1600" dirty="0"/>
              <a:t>Use a </a:t>
            </a:r>
            <a:r>
              <a:rPr lang="en-US" sz="1600" dirty="0" err="1"/>
              <a:t>ConceptMap</a:t>
            </a:r>
            <a:r>
              <a:rPr lang="en-US" sz="1600" dirty="0"/>
              <a:t> to find what a code maps to</a:t>
            </a:r>
          </a:p>
          <a:p>
            <a:pPr lvl="1"/>
            <a:r>
              <a:rPr lang="en-US" sz="1800" dirty="0"/>
              <a:t>$lookup</a:t>
            </a:r>
          </a:p>
          <a:p>
            <a:pPr lvl="2"/>
            <a:r>
              <a:rPr lang="en-US" sz="1600" dirty="0"/>
              <a:t>Find details about a code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401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F10A8-6295-503D-51AC-BCAD796F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credit is really due here…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03E43-B053-41B4-D83F-441F9B3212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E5762-AC89-F236-471F-6DE57082CE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9481D84-A70B-5B4B-C33E-CDF89877699C}"/>
              </a:ext>
            </a:extLst>
          </p:cNvPr>
          <p:cNvSpPr txBox="1">
            <a:spLocks/>
          </p:cNvSpPr>
          <p:nvPr/>
        </p:nvSpPr>
        <p:spPr>
          <a:xfrm>
            <a:off x="613648" y="1527047"/>
            <a:ext cx="3879312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Jim Steel</a:t>
            </a:r>
          </a:p>
          <a:p>
            <a:r>
              <a:rPr lang="en-US" sz="2000" dirty="0"/>
              <a:t>Senior Software Engineer, Health Data &amp; FHIR</a:t>
            </a:r>
            <a:br>
              <a:rPr lang="en-US" sz="2000" dirty="0"/>
            </a:br>
            <a:r>
              <a:rPr lang="en-US" sz="2000" dirty="0"/>
              <a:t>CSIRO Australian e-Health Research Centre</a:t>
            </a:r>
          </a:p>
          <a:p>
            <a:r>
              <a:rPr lang="en-US" sz="2000" dirty="0"/>
              <a:t>Software Engineer on </a:t>
            </a:r>
            <a:r>
              <a:rPr lang="en-US" sz="2000" dirty="0" err="1"/>
              <a:t>Ontoserver</a:t>
            </a:r>
            <a:endParaRPr lang="en-US" sz="20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C5FD7EC-1D8B-441F-CF04-835FD8EBFD01}"/>
              </a:ext>
            </a:extLst>
          </p:cNvPr>
          <p:cNvSpPr txBox="1">
            <a:spLocks/>
          </p:cNvSpPr>
          <p:nvPr/>
        </p:nvSpPr>
        <p:spPr>
          <a:xfrm>
            <a:off x="4813123" y="1527047"/>
            <a:ext cx="3878748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Dion McMurtrie</a:t>
            </a:r>
          </a:p>
          <a:p>
            <a:r>
              <a:rPr lang="en-US" sz="2000" dirty="0"/>
              <a:t>Team Lead, FHIR and Terminology Tooling</a:t>
            </a:r>
          </a:p>
          <a:p>
            <a:r>
              <a:rPr lang="en-US" sz="2000" dirty="0"/>
              <a:t>CSIRO Australian e-Health Research Centre</a:t>
            </a:r>
          </a:p>
        </p:txBody>
      </p:sp>
      <p:pic>
        <p:nvPicPr>
          <p:cNvPr id="8" name="Picture 7" descr="A picture containing person, human face, smile, chin&#10;&#10;Description automatically generated">
            <a:extLst>
              <a:ext uri="{FF2B5EF4-FFF2-40B4-BE49-F238E27FC236}">
                <a16:creationId xmlns:a16="http://schemas.microsoft.com/office/drawing/2014/main" id="{266EB9E0-BDC5-C3A2-CD48-1C43BAE8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088" y="3657600"/>
            <a:ext cx="1060704" cy="1097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40B23-A0C9-C747-E19C-25B0FECD3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394" y="3657930"/>
            <a:ext cx="82296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513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A quick example of making your own </a:t>
            </a:r>
            <a:r>
              <a:rPr lang="en-US" sz="2000" dirty="0" err="1"/>
              <a:t>ValueSet</a:t>
            </a:r>
            <a:endParaRPr lang="en-US" sz="2000" dirty="0"/>
          </a:p>
          <a:p>
            <a:r>
              <a:rPr lang="en-US" sz="2000" dirty="0"/>
              <a:t>Some hopes for integration of FHIR and terminology servers!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54256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C17C9-685D-D22B-7329-82E5F709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 advanced topics for exploration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1CF551-4E4F-6494-CA13-EAD03A0738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5143C-FBB0-7E9F-82D9-DDEEF8270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053250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terminology service operations – new $expand capability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206C-F6CC-111E-8127-15E69F6AB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- new R5 ‘property’ feature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32AC8-8E57-9489-6B1E-D0A5E7F29A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additional parameter </a:t>
            </a:r>
            <a:r>
              <a:rPr lang="en-US" dirty="0"/>
              <a:t>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can be supplied to </a:t>
            </a:r>
            <a:r>
              <a:rPr lang="en-US" dirty="0"/>
              <a:t>$expand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to request that the values for specified properties are also returned in the expansion (if they exist)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For FHIR R4, Because there is no ‘property’ element defined in </a:t>
            </a:r>
            <a:r>
              <a:rPr lang="en-US" dirty="0" err="1"/>
              <a:t>ValueSet.expansion.contains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the Extension element </a:t>
            </a:r>
            <a:r>
              <a:rPr lang="en-US" dirty="0"/>
              <a:t>http://hl7.org/</a:t>
            </a:r>
            <a:r>
              <a:rPr lang="en-US" dirty="0" err="1"/>
              <a:t>fhir</a:t>
            </a:r>
            <a:r>
              <a:rPr lang="en-US" dirty="0"/>
              <a:t>/5.0/</a:t>
            </a:r>
            <a:r>
              <a:rPr lang="en-US" dirty="0" err="1"/>
              <a:t>StructureDefinition</a:t>
            </a:r>
            <a:r>
              <a:rPr lang="en-US" dirty="0"/>
              <a:t>/extension-</a:t>
            </a:r>
            <a:r>
              <a:rPr lang="en-US" dirty="0" err="1"/>
              <a:t>ValueSet.expansion.contains.property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is used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  <a:hlinkClick r:id="rId2"/>
              </a:rPr>
              <a:t>Example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 (from CSIRO </a:t>
            </a:r>
            <a:r>
              <a:rPr lang="en-US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Ontoserver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F3F0B-3A27-B49D-A9FD-52531F17D3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92BF1-5243-90D9-50ED-9CCD64CA4E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832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Terminology-based searching techniques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6618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 err="1">
                <a:ea typeface="+mn-ea"/>
                <a:cs typeface="+mn-cs"/>
              </a:rPr>
              <a:t>ValueSet</a:t>
            </a:r>
            <a:r>
              <a:rPr lang="en-CA" dirty="0">
                <a:ea typeface="+mn-ea"/>
                <a:cs typeface="+mn-cs"/>
              </a:rPr>
              <a:t> used in example</a:t>
            </a:r>
          </a:p>
          <a:p>
            <a:pPr lvl="2"/>
            <a:r>
              <a:rPr lang="en-CA" dirty="0">
                <a:hlinkClick r:id="rId2"/>
              </a:rPr>
              <a:t>https://fhir.hausamconsulting.com/r4/ValueSet/upper-respiratory-infection</a:t>
            </a:r>
            <a:endParaRPr lang="en-CA" dirty="0"/>
          </a:p>
          <a:p>
            <a:pPr lvl="2"/>
            <a:r>
              <a:rPr lang="en-CA" dirty="0">
                <a:ea typeface="+mn-ea"/>
                <a:cs typeface="+mn-cs"/>
                <a:hlinkClick r:id="rId3"/>
              </a:rPr>
              <a:t>https://fhir.hausamconsulting.com/r4/ValueSet/upper-respiratory-infection/$expand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4"/>
              </a:rPr>
              <a:t>https://fhir.hausamconsulting.com/r4/Condition?code:</a:t>
            </a:r>
            <a:r>
              <a:rPr lang="en-CA" b="1" dirty="0">
                <a:hlinkClick r:id="rId4"/>
              </a:rPr>
              <a:t>in</a:t>
            </a:r>
            <a:r>
              <a:rPr lang="en-CA" dirty="0">
                <a:hlinkClick r:id="rId4"/>
              </a:rPr>
              <a:t>=http%3A%2F%2Fexample.org%2Fvs%2Fupper-respiratory-infection</a:t>
            </a:r>
            <a:endParaRPr lang="en-CA" dirty="0">
              <a:ea typeface="+mn-ea"/>
              <a:cs typeface="+mn-cs"/>
              <a:hlinkClick r:id="rId5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57088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>
                <a:hlinkClick r:id="rId2"/>
              </a:rPr>
              <a:t>https://fhir.hausamconsulting.com/r4/Condition?code:not-in=http%3A%2F%2Fexample.org%2Fvs%2Fupper-respiratory-infection</a:t>
            </a:r>
            <a:endParaRPr lang="en-GB" dirty="0"/>
          </a:p>
          <a:p>
            <a:pPr lvl="3"/>
            <a:r>
              <a:rPr lang="en-GB" dirty="0"/>
              <a:t>Not sufficiently supported with current server implementations (most or all?)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8803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https://fhir.hausamconsulting.com/r4/Condition?code:</a:t>
            </a:r>
            <a:r>
              <a:rPr lang="en-CA" b="1" dirty="0">
                <a:hlinkClick r:id="rId2"/>
              </a:rPr>
              <a:t>below</a:t>
            </a:r>
            <a:r>
              <a:rPr lang="en-CA" dirty="0">
                <a:hlinkClick r:id="rId2"/>
              </a:rPr>
              <a:t>=http://snomed.info/sct|73211009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https://fhir.hausamconsulting.com/r4/Condition?code:</a:t>
            </a:r>
            <a:r>
              <a:rPr lang="en-CA" b="1" dirty="0">
                <a:hlinkClick r:id="rId3"/>
              </a:rPr>
              <a:t>above</a:t>
            </a:r>
            <a:r>
              <a:rPr lang="en-CA" dirty="0">
                <a:hlinkClick r:id="rId3"/>
              </a:rPr>
              <a:t>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*’is-a’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26395278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DA5C-09C5-F7C4-94DC-CECF277E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SNOMED CT Expression Constraint Language (ECL) in value set definitions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455AAD-6470-3513-17B6-6D9B30FD90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718FA-FE42-A423-8AB1-9878F5E745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862715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B1986-68AF-3779-6876-8A444390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SNOMED CT Expression Constraint Language (ECL)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E6EB8-4B63-5FEC-E6C8-B7192D0E8B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SNOMED CT Expression Constraint is a computable rule that can be used to define a bounded set of clinical meanings represented by either precoordinated or </a:t>
            </a:r>
            <a:r>
              <a:rPr lang="en-US" dirty="0" err="1"/>
              <a:t>postcoordinated</a:t>
            </a:r>
            <a:r>
              <a:rPr lang="en-US" dirty="0"/>
              <a:t> expressions.</a:t>
            </a:r>
          </a:p>
          <a:p>
            <a:r>
              <a:rPr lang="en-US" dirty="0"/>
              <a:t>SNOMED CT ECL </a:t>
            </a:r>
            <a:r>
              <a:rPr lang="en-US" dirty="0">
                <a:hlinkClick r:id="rId2"/>
              </a:rPr>
              <a:t>documentation</a:t>
            </a:r>
            <a:endParaRPr lang="en-US" dirty="0"/>
          </a:p>
          <a:p>
            <a:r>
              <a:rPr lang="en-US" dirty="0"/>
              <a:t>Not all FHIR servers support ECL!</a:t>
            </a:r>
          </a:p>
          <a:p>
            <a:pPr lvl="1"/>
            <a:r>
              <a:rPr lang="en-US" dirty="0" err="1"/>
              <a:t>Ontoserver</a:t>
            </a:r>
            <a:r>
              <a:rPr lang="en-US" dirty="0"/>
              <a:t>, Snowstorm and </a:t>
            </a:r>
            <a:r>
              <a:rPr lang="en-US" dirty="0" err="1"/>
              <a:t>Terminz</a:t>
            </a:r>
            <a:r>
              <a:rPr lang="en-US" dirty="0"/>
              <a:t> servers do support ECL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6687E-17B3-657D-EA8C-5301EFA544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58B43-BBAC-4766-860C-DAF7124420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1670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Follow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coded</a:t>
            </a:r>
            <a:r>
              <a:rPr lang="nl-NL" dirty="0"/>
              <a:t> data </a:t>
            </a:r>
            <a:r>
              <a:rPr lang="nl-NL" dirty="0" err="1"/>
              <a:t>through</a:t>
            </a:r>
            <a:r>
              <a:rPr lang="nl-NL" dirty="0"/>
              <a:t> a </a:t>
            </a:r>
            <a:r>
              <a:rPr lang="nl-NL" dirty="0" err="1"/>
              <a:t>journey</a:t>
            </a:r>
            <a:r>
              <a:rPr lang="nl-NL" dirty="0"/>
              <a:t>, </a:t>
            </a:r>
            <a:r>
              <a:rPr lang="nl-NL" dirty="0" err="1"/>
              <a:t>including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</a:t>
            </a:r>
            <a:r>
              <a:rPr lang="nl-NL" dirty="0"/>
              <a:t> codes get found in </a:t>
            </a:r>
            <a:r>
              <a:rPr lang="nl-NL" dirty="0" err="1"/>
              <a:t>the</a:t>
            </a:r>
            <a:r>
              <a:rPr lang="nl-NL" dirty="0"/>
              <a:t> first </a:t>
            </a:r>
            <a:r>
              <a:rPr lang="nl-NL" dirty="0" err="1"/>
              <a:t>place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look like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wire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validated</a:t>
            </a:r>
            <a:r>
              <a:rPr lang="nl-NL" dirty="0"/>
              <a:t> on </a:t>
            </a:r>
            <a:r>
              <a:rPr lang="nl-NL" dirty="0" err="1"/>
              <a:t>receipt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queried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2CFDB-E315-7946-B73B-09F1FA36C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714" y="1889051"/>
            <a:ext cx="1889636" cy="2606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4268186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Expressions</a:t>
            </a:r>
          </a:p>
          <a:p>
            <a:pPr lvl="1"/>
            <a:r>
              <a:rPr lang="en-AU" dirty="0">
                <a:hlinkClick r:id="rId2"/>
              </a:rPr>
              <a:t>http://hl7.org/fhir/snomedct.html#4.3.1.0.5</a:t>
            </a:r>
            <a:endParaRPr lang="en-AU" dirty="0"/>
          </a:p>
          <a:p>
            <a:r>
              <a:rPr lang="en-AU" dirty="0"/>
              <a:t>ECL</a:t>
            </a:r>
          </a:p>
          <a:p>
            <a:pPr lvl="1"/>
            <a:r>
              <a:rPr lang="en-AU" dirty="0"/>
              <a:t>See </a:t>
            </a:r>
            <a:r>
              <a:rPr lang="en-AU" dirty="0">
                <a:hlinkClick r:id="rId3"/>
              </a:rPr>
              <a:t>SNOMED CT Filters</a:t>
            </a:r>
            <a:endParaRPr lang="en-AU" dirty="0"/>
          </a:p>
          <a:p>
            <a:pPr lvl="1"/>
            <a:r>
              <a:rPr lang="en-AU" dirty="0"/>
              <a:t>See SNOMED CT </a:t>
            </a:r>
            <a:r>
              <a:rPr lang="en-AU" dirty="0">
                <a:hlinkClick r:id="rId4"/>
              </a:rPr>
              <a:t>Implicit Value Sets </a:t>
            </a:r>
            <a:r>
              <a:rPr lang="en-AU" dirty="0"/>
              <a:t>(fifth bullet in second set)</a:t>
            </a:r>
          </a:p>
          <a:p>
            <a:pPr lvl="2"/>
            <a:r>
              <a:rPr lang="en-AU" dirty="0"/>
              <a:t>(This page was moved from the FHIR specification to </a:t>
            </a:r>
            <a:r>
              <a:rPr lang="en-AU" dirty="0">
                <a:hlinkClick r:id="rId4"/>
              </a:rPr>
              <a:t>THO</a:t>
            </a:r>
            <a:r>
              <a:rPr lang="en-AU" dirty="0"/>
              <a:t> as of R5)</a:t>
            </a:r>
          </a:p>
          <a:p>
            <a:r>
              <a:rPr lang="en-AU" dirty="0"/>
              <a:t>SNOMED CT </a:t>
            </a:r>
            <a:r>
              <a:rPr lang="en-AU" dirty="0">
                <a:hlinkClick r:id="rId5"/>
              </a:rPr>
              <a:t>Browser</a:t>
            </a:r>
            <a:endParaRPr lang="en-AU" dirty="0"/>
          </a:p>
          <a:p>
            <a:pPr lvl="1"/>
            <a:r>
              <a:rPr lang="en-AU" dirty="0"/>
              <a:t>Expression Constraint Queries 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2904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SNOMED ECL Builder (</a:t>
            </a:r>
            <a:r>
              <a:rPr lang="en-AU" dirty="0" err="1"/>
              <a:t>OntoServer</a:t>
            </a:r>
            <a:r>
              <a:rPr lang="en-AU" dirty="0"/>
              <a:t>)</a:t>
            </a:r>
          </a:p>
          <a:p>
            <a:pPr lvl="1"/>
            <a:r>
              <a:rPr lang="en-AU" dirty="0">
                <a:hlinkClick r:id="rId2"/>
              </a:rPr>
              <a:t>https://ontoserver.csiro.au/shrimp/ecl/</a:t>
            </a:r>
            <a:endParaRPr lang="en-AU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/>
              <a:t>Includes several ECL queries and shows responses (or lack of response) from multiple FHIR servers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6352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18C2-6924-C901-D0B1-3FEBC19AA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ECL Value Set Definition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65362-828C-A088-02F3-8C95BF29B6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https://build.fhir.org/ig/HL7/fhir-ips/ValueSet-procedures-snomed-ct-ips-free-set.html</a:t>
            </a:r>
            <a:endParaRPr lang="en-US" dirty="0"/>
          </a:p>
          <a:p>
            <a:r>
              <a:rPr lang="en-US" dirty="0"/>
              <a:t>POST the </a:t>
            </a:r>
            <a:r>
              <a:rPr lang="en-US" dirty="0" err="1"/>
              <a:t>ValueSet</a:t>
            </a:r>
            <a:r>
              <a:rPr lang="en-US" dirty="0"/>
              <a:t> resource to a server endpoint and invoke the $expand operation</a:t>
            </a:r>
            <a:br>
              <a:rPr lang="en-US" dirty="0"/>
            </a:br>
            <a:r>
              <a:rPr lang="en-US" dirty="0"/>
              <a:t>(show in VS Code and Postman)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7E1B03-AF8A-9924-C959-EC83E4AA85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B0643-8961-3910-D6A3-E5BA3B59ED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8045143-03D2-058F-C116-7FEB2DF9B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6075" y="354890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8045143-03D2-058F-C116-7FEB2DF9B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6075" y="354890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04080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83293-8CA3-A1F0-8FCA-EF749713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FHIR implicit value sets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2F94BD-43C8-ED19-6BE8-CA893AB01D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1C892-9D1D-FDF7-E6E7-1EF68B78A6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06455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pPr lvl="1"/>
            <a:r>
              <a:rPr lang="en-US" dirty="0"/>
              <a:t>New </a:t>
            </a:r>
            <a:r>
              <a:rPr lang="en-US" dirty="0">
                <a:hlinkClick r:id="rId2"/>
              </a:rPr>
              <a:t>documentation</a:t>
            </a:r>
            <a:r>
              <a:rPr lang="en-US" dirty="0"/>
              <a:t> on this in </a:t>
            </a:r>
            <a:r>
              <a:rPr lang="en-US" dirty="0" err="1"/>
              <a:t>ValueSet</a:t>
            </a:r>
            <a:r>
              <a:rPr lang="en-US" dirty="0"/>
              <a:t> resource in R5 ballot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Note: There is current ongoing discussion in the Terminology Infrastructure (TI) WG about further revising this description/documentation to make it (hopefully!) more clear – feedback to the TI WG is welcome and encouraged!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70466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do not use complex queries</a:t>
            </a:r>
          </a:p>
          <a:p>
            <a:pPr lvl="1"/>
            <a:r>
              <a:rPr lang="en-US" dirty="0"/>
              <a:t>Allows a </a:t>
            </a:r>
            <a:r>
              <a:rPr lang="en-US" b="1" dirty="0"/>
              <a:t>single URL </a:t>
            </a:r>
            <a:r>
              <a:rPr lang="en-US" dirty="0"/>
              <a:t>to serve as a </a:t>
            </a:r>
            <a:r>
              <a:rPr lang="en-US" b="1" dirty="0"/>
              <a:t>value set definition </a:t>
            </a:r>
            <a:r>
              <a:rPr lang="en-US" dirty="0"/>
              <a:t>(without requiring an explicit </a:t>
            </a:r>
            <a:r>
              <a:rPr lang="en-US" dirty="0" err="1"/>
              <a:t>ValueSet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Can serve as the basis for the $expansion operation</a:t>
            </a:r>
          </a:p>
          <a:p>
            <a:r>
              <a:rPr lang="en-US" dirty="0"/>
              <a:t>Example - SNOMED CT has common sets of implicit value sets defined (more than any other code system at present):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https://terminology.hl7.org/SNOMEDCT.html#snomed-ct-implicit-value-sets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32373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(isa)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https://r4.ontoserver.csiro.au/fhir/ValueSet/$expand?url=http%3A%2F%2Fsnomed.info%2Fsct%3Ffhir_vs=isa%2F233604007&amp;_format=</a:t>
            </a:r>
            <a:r>
              <a:rPr lang="en-US" dirty="0" err="1">
                <a:hlinkClick r:id="rId2"/>
              </a:rPr>
              <a:t>json</a:t>
            </a:r>
            <a:r>
              <a:rPr lang="en-US" dirty="0">
                <a:hlinkClick r:id="rId2"/>
              </a:rPr>
              <a:t>&amp;_pretty=true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https://terminz.azurewebsites.net/fhir/ValueSet/$expand?url=http%3A%2F%2Fsnomed.info%2Fsct%3Ffhir_vs=isa%2F233604007&amp;_format=json&amp;_pretty=true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36025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(ECL expression)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/>
              <a:t>ECL expression: &lt; 233604007 |Pneumonia (disorder)|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https://r4.ontoserver.csiro.au/fhir/ValueSet/$expand?url=http%3A%2F%2Fsnomed.info%2Fsct%2F900000000000207008%2Fversion%2F20220731%3Ffhir_vs%3Decl%2F%3C%20233604007%20%7CPneumonia%20%28disorder%29%7C&amp;_format=json&amp;_pretty=true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27615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8F13-8EA9-8F93-9A82-7BD2C588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Features and uses of code system supplements and fragments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07FB39-1463-1BD9-09CC-31ECCF2E9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F70A0-8135-E4B1-B050-16AEC2903A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11550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Supplements and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Supplement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‘supplement’</a:t>
            </a:r>
          </a:p>
          <a:p>
            <a:pPr lvl="1"/>
            <a:r>
              <a:rPr lang="en-AU" dirty="0">
                <a:hlinkClick r:id="rId2"/>
              </a:rPr>
              <a:t>http://hl7.org/fhir/codesystem.html#supplements</a:t>
            </a:r>
            <a:endParaRPr lang="en-AU" dirty="0"/>
          </a:p>
          <a:p>
            <a:r>
              <a:rPr lang="en-AU" dirty="0"/>
              <a:t>Fragment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‘fragment’</a:t>
            </a:r>
          </a:p>
          <a:p>
            <a:pPr lvl="1"/>
            <a:r>
              <a:rPr lang="en-AU" dirty="0">
                <a:hlinkClick r:id="rId3"/>
              </a:rPr>
              <a:t>http://hl7.org/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codesystem.html#fragments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441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Further  advanced topics for exploration (time permitting)</a:t>
            </a:r>
            <a:endParaRPr lang="nl-NL" dirty="0"/>
          </a:p>
          <a:p>
            <a:pPr lvl="1"/>
            <a:r>
              <a:rPr lang="nl-NL" dirty="0"/>
              <a:t>New $</a:t>
            </a:r>
            <a:r>
              <a:rPr lang="nl-NL" dirty="0" err="1"/>
              <a:t>expand</a:t>
            </a:r>
            <a:r>
              <a:rPr lang="nl-NL" dirty="0"/>
              <a:t> ‘property’ parameter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Terminology-based searching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Expression Constraint Language (ECL) in value set definitions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FHIR implicit value sets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Code system supplements and fragments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</a:p>
          <a:p>
            <a:pPr lvl="1"/>
            <a:r>
              <a:rPr lang="en-US" dirty="0"/>
              <a:t>UTG and THO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685420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CodeSystem.supplements</a:t>
            </a:r>
            <a:r>
              <a:rPr lang="en-US" dirty="0"/>
              <a:t> SHALL have a value – the URL of the </a:t>
            </a:r>
            <a:r>
              <a:rPr lang="en-US" b="1" dirty="0"/>
              <a:t>code system </a:t>
            </a:r>
            <a:r>
              <a:rPr lang="en-US" dirty="0"/>
              <a:t>being </a:t>
            </a:r>
            <a:r>
              <a:rPr lang="en-US" b="1" dirty="0"/>
              <a:t>supplemented</a:t>
            </a:r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SHALL never </a:t>
            </a:r>
            <a:r>
              <a:rPr lang="en-US" dirty="0"/>
              <a:t>appear in a </a:t>
            </a:r>
            <a:r>
              <a:rPr lang="en-US" dirty="0">
                <a:hlinkClick r:id="rId2"/>
              </a:rPr>
              <a:t>Coding.system</a:t>
            </a:r>
            <a:endParaRPr lang="en-US" dirty="0"/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must</a:t>
            </a:r>
            <a:r>
              <a:rPr lang="en-US" dirty="0"/>
              <a:t> be under control of the authority creating or publishing the supplement (</a:t>
            </a:r>
            <a:r>
              <a:rPr lang="en-US" b="1" dirty="0"/>
              <a:t>usually </a:t>
            </a:r>
            <a:r>
              <a:rPr lang="en-US" dirty="0"/>
              <a:t>different from the original code system)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21780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define any new </a:t>
            </a:r>
            <a:r>
              <a:rPr lang="en-US" dirty="0" err="1"/>
              <a:t>CodeSystem.concept.code</a:t>
            </a:r>
            <a:endParaRPr lang="en-US" dirty="0"/>
          </a:p>
          <a:p>
            <a:pPr lvl="1"/>
            <a:r>
              <a:rPr lang="en-US" dirty="0"/>
              <a:t>All instances of </a:t>
            </a:r>
            <a:r>
              <a:rPr lang="en-US" dirty="0" err="1"/>
              <a:t>CodeSystem.concept.code</a:t>
            </a:r>
            <a:r>
              <a:rPr lang="en-US" dirty="0"/>
              <a:t> in the supplement must be a code from the "supplemented" code system</a:t>
            </a:r>
          </a:p>
          <a:p>
            <a:r>
              <a:rPr lang="en-US" b="1" dirty="0"/>
              <a:t>Note:</a:t>
            </a:r>
            <a:r>
              <a:rPr lang="en-US" dirty="0"/>
              <a:t> If need to define new concepts/codes to use as property values, the supplement can be paired with a new (possibly contained) Code System and use the Coding type for the property values</a:t>
            </a:r>
          </a:p>
          <a:p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81913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</a:t>
            </a:r>
            <a:r>
              <a:rPr lang="en-AU" dirty="0" err="1">
                <a:hlinkClick r:id="rId2"/>
              </a:rPr>
              <a:t>terminz.azurewebsites.net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fhir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CodeSystem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bundle-type?_format</a:t>
            </a:r>
            <a:r>
              <a:rPr lang="en-AU" dirty="0">
                <a:hlinkClick r:id="rId2"/>
              </a:rPr>
              <a:t>=</a:t>
            </a:r>
            <a:r>
              <a:rPr lang="en-AU" dirty="0" err="1">
                <a:hlinkClick r:id="rId2"/>
              </a:rPr>
              <a:t>json&amp;_pretty</a:t>
            </a:r>
            <a:r>
              <a:rPr lang="en-AU" dirty="0">
                <a:hlinkClick r:id="rId2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3"/>
              </a:rPr>
              <a:t>https://</a:t>
            </a:r>
            <a:r>
              <a:rPr lang="en-AU" dirty="0" err="1">
                <a:hlinkClick r:id="rId3"/>
              </a:rPr>
              <a:t>terminz.azurewebsites.net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bundle</a:t>
            </a:r>
            <a:r>
              <a:rPr lang="en-AU" dirty="0">
                <a:hlinkClick r:id="rId3"/>
              </a:rPr>
              <a:t>-</a:t>
            </a:r>
            <a:r>
              <a:rPr lang="en-AU" dirty="0" err="1">
                <a:hlinkClick r:id="rId3"/>
              </a:rPr>
              <a:t>type-german</a:t>
            </a:r>
            <a:r>
              <a:rPr lang="en-AU" dirty="0">
                <a:hlinkClick r:id="rId3"/>
              </a:rPr>
              <a:t>?_format=</a:t>
            </a:r>
            <a:r>
              <a:rPr lang="en-AU" dirty="0" err="1">
                <a:hlinkClick r:id="rId3"/>
              </a:rPr>
              <a:t>json&amp;_pretty</a:t>
            </a:r>
            <a:r>
              <a:rPr lang="en-AU" dirty="0">
                <a:hlinkClick r:id="rId3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4"/>
              </a:rPr>
              <a:t>https://</a:t>
            </a:r>
            <a:r>
              <a:rPr lang="en-AU" dirty="0" err="1">
                <a:hlinkClick r:id="rId4"/>
              </a:rPr>
              <a:t>terminz.azurewebsites.net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CodeSystem?supplements</a:t>
            </a:r>
            <a:r>
              <a:rPr lang="en-AU" dirty="0">
                <a:hlinkClick r:id="rId4"/>
              </a:rPr>
              <a:t>=http://hl7.org/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bundle-type&amp;_format</a:t>
            </a:r>
            <a:r>
              <a:rPr lang="en-AU" dirty="0">
                <a:hlinkClick r:id="rId4"/>
              </a:rPr>
              <a:t>=</a:t>
            </a:r>
            <a:r>
              <a:rPr lang="en-AU" dirty="0" err="1">
                <a:hlinkClick r:id="rId4"/>
              </a:rPr>
              <a:t>json&amp;_pretty</a:t>
            </a:r>
            <a:r>
              <a:rPr lang="en-AU" dirty="0">
                <a:hlinkClick r:id="rId4"/>
              </a:rPr>
              <a:t>=true</a:t>
            </a:r>
            <a:endParaRPr lang="en-AU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1079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https://terminz.azurewebsites.net/fhir/ValueSet/Bundle-Type-supplemented?_format=json&amp;_pretty=true</a:t>
            </a:r>
            <a:endParaRPr lang="en-AU" dirty="0"/>
          </a:p>
          <a:p>
            <a:r>
              <a:rPr lang="en-AU" dirty="0"/>
              <a:t>Value set expansion</a:t>
            </a:r>
          </a:p>
          <a:p>
            <a:pPr lvl="1"/>
            <a:r>
              <a:rPr lang="en-AU" dirty="0">
                <a:hlinkClick r:id="rId3"/>
              </a:rPr>
              <a:t>https://terminz.azurewebsites.net/fhir/ValueSet/Bundle-Type-supplemented/$expand?_format=json&amp;_pretty=true</a:t>
            </a:r>
            <a:endParaRPr lang="en-A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18181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Discussions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lvl="1"/>
            <a:r>
              <a:rPr lang="en-US" dirty="0">
                <a:hlinkClick r:id="rId2"/>
              </a:rPr>
              <a:t>Behaviour of CodeSystem operations with supplements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Designations from code system supplements in Coding.display?</a:t>
            </a:r>
            <a:endParaRPr lang="en-US" dirty="0">
              <a:hlinkClick r:id="rId4"/>
            </a:endParaRPr>
          </a:p>
          <a:p>
            <a:pPr lvl="1"/>
            <a:r>
              <a:rPr lang="en-US" dirty="0">
                <a:hlinkClick r:id="rId4"/>
              </a:rPr>
              <a:t>Designations vs. language-specific resources for VS and 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16496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Reasons for using a code system fragment</a:t>
            </a:r>
          </a:p>
          <a:p>
            <a:pPr lvl="1"/>
            <a:r>
              <a:rPr lang="en-US" dirty="0"/>
              <a:t>Different IP distribution rules for different parts of the code system</a:t>
            </a:r>
          </a:p>
          <a:p>
            <a:pPr lvl="1"/>
            <a:r>
              <a:rPr lang="en-US" dirty="0"/>
              <a:t>Special purpose modules for specific purposes</a:t>
            </a:r>
          </a:p>
          <a:p>
            <a:pPr lvl="1"/>
            <a:r>
              <a:rPr lang="en-US" dirty="0"/>
              <a:t>Distribution of proposed content for evaluation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8880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Rules for code system fragments</a:t>
            </a:r>
          </a:p>
          <a:p>
            <a:pPr lvl="1"/>
            <a:r>
              <a:rPr lang="en-US" dirty="0"/>
              <a:t>SHALL have the same </a:t>
            </a:r>
            <a:r>
              <a:rPr lang="en-US" dirty="0" err="1"/>
              <a:t>CodeSystem.url</a:t>
            </a:r>
            <a:endParaRPr lang="en-US" dirty="0"/>
          </a:p>
          <a:p>
            <a:pPr lvl="1"/>
            <a:r>
              <a:rPr lang="en-US" dirty="0"/>
              <a:t>Can only(?) be published by the code system authority, or according to a process defined by the authority, if they have defined one</a:t>
            </a:r>
          </a:p>
          <a:p>
            <a:pPr lvl="1"/>
            <a:r>
              <a:rPr lang="en-US" dirty="0"/>
              <a:t>Cannot contain codes, concepts or properties that are not found in a complete representation of the code system (if one exists)</a:t>
            </a:r>
          </a:p>
          <a:p>
            <a:pPr lvl="1"/>
            <a:r>
              <a:rPr lang="en-US" dirty="0"/>
              <a:t>Publishing a code system in multiple fragments can create confusion for terminology servers and terminology service consumers - need to be clear about the intent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87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 Examples and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Common UCUM units (?)</a:t>
            </a:r>
          </a:p>
          <a:p>
            <a:pPr lvl="1"/>
            <a:r>
              <a:rPr lang="en-US" dirty="0">
                <a:hlinkClick r:id="rId2"/>
              </a:rPr>
              <a:t>http://hl7.org/</a:t>
            </a:r>
            <a:r>
              <a:rPr lang="en-US" dirty="0" err="1">
                <a:hlinkClick r:id="rId2"/>
              </a:rPr>
              <a:t>fhir</a:t>
            </a:r>
            <a:r>
              <a:rPr lang="en-US" dirty="0">
                <a:hlinkClick r:id="rId2"/>
              </a:rPr>
              <a:t>/</a:t>
            </a:r>
            <a:r>
              <a:rPr lang="en-US" b="1" dirty="0" err="1">
                <a:hlinkClick r:id="rId2"/>
              </a:rPr>
              <a:t>valueset</a:t>
            </a:r>
            <a:r>
              <a:rPr lang="en-US" dirty="0" err="1">
                <a:hlinkClick r:id="rId2"/>
              </a:rPr>
              <a:t>-ucum-common.html</a:t>
            </a:r>
            <a:r>
              <a:rPr lang="en-US" dirty="0"/>
              <a:t> (not </a:t>
            </a:r>
            <a:r>
              <a:rPr lang="en-US" dirty="0" err="1"/>
              <a:t>CodeSystem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But THO represents UCUM as ‘"content" : "not-present”’</a:t>
            </a:r>
          </a:p>
          <a:p>
            <a:r>
              <a:rPr lang="en-US" dirty="0"/>
              <a:t>SNOMED CT (?)</a:t>
            </a:r>
          </a:p>
          <a:p>
            <a:pPr lvl="1"/>
            <a:r>
              <a:rPr lang="en-US" dirty="0"/>
              <a:t>Each SNOMED CT edition could be considered as a fragment the entire SNOMED CT – but they aren’t represented that way</a:t>
            </a:r>
          </a:p>
          <a:p>
            <a:r>
              <a:rPr lang="en-US" dirty="0"/>
              <a:t>Recent (Nov 2021) discussion on this topic</a:t>
            </a:r>
          </a:p>
          <a:p>
            <a:pPr lvl="1"/>
            <a:r>
              <a:rPr lang="en-US" dirty="0">
                <a:hlinkClick r:id="rId3"/>
              </a:rPr>
              <a:t>Fragment / Example expansions</a:t>
            </a: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1715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5F9-AFB0-7488-1D33-8663A04A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0042F-5DFE-EC88-560F-C9713976F9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0E837-B6FD-7EF0-B8E5-4F62624B7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36551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r>
              <a:rPr lang="en-US" dirty="0"/>
              <a:t>Element “equivalence” replaced by “relationship”</a:t>
            </a:r>
          </a:p>
          <a:p>
            <a:pPr lvl="1"/>
            <a:r>
              <a:rPr lang="en-US" dirty="0"/>
              <a:t>Was (10): </a:t>
            </a:r>
            <a:r>
              <a:rPr lang="en-US" dirty="0" err="1"/>
              <a:t>relatedto</a:t>
            </a:r>
            <a:r>
              <a:rPr lang="en-US" dirty="0"/>
              <a:t> | equivalent | equal | wider | subsumes | narrower | specializes | inexact | unmatched | disjoint</a:t>
            </a:r>
          </a:p>
          <a:p>
            <a:pPr lvl="1"/>
            <a:r>
              <a:rPr lang="en-US" dirty="0"/>
              <a:t>Now (5): related-to | equivalent | source-is-narrower-than-target | source-is-broader-than-target | not-related-to</a:t>
            </a:r>
          </a:p>
          <a:p>
            <a:pPr lvl="1"/>
            <a:r>
              <a:rPr lang="en-US" dirty="0"/>
              <a:t>The directional relationships have the direction made explicit in the code – should help avoid confusion!</a:t>
            </a:r>
          </a:p>
          <a:p>
            <a:r>
              <a:rPr lang="en-US" dirty="0" err="1"/>
              <a:t>group.element.target.equivalence</a:t>
            </a:r>
            <a:r>
              <a:rPr lang="en-US" dirty="0"/>
              <a:t> = ‘unmatched’ replaced by </a:t>
            </a:r>
            <a:r>
              <a:rPr lang="en-US" dirty="0" err="1"/>
              <a:t>group.element.noMap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 longer necessary to create a ‘target’ when there is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82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Additional</a:t>
            </a:r>
            <a:r>
              <a:rPr lang="nl-NL" dirty="0"/>
              <a:t> details of FHIR </a:t>
            </a:r>
            <a:r>
              <a:rPr lang="nl-NL" dirty="0" err="1"/>
              <a:t>terminology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terminology</a:t>
            </a:r>
            <a:r>
              <a:rPr lang="nl-NL" dirty="0"/>
              <a:t> service operations </a:t>
            </a:r>
            <a:r>
              <a:rPr lang="nl-NL" dirty="0" err="1"/>
              <a:t>that</a:t>
            </a:r>
            <a:r>
              <a:rPr lang="nl-NL" dirty="0"/>
              <a:t> are of interest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932076E-C6F5-8D76-F400-B08E56FA6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3061578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1938" y="863659"/>
            <a:ext cx="8228883" cy="2929042"/>
          </a:xfrm>
        </p:spPr>
        <p:txBody>
          <a:bodyPr/>
          <a:lstStyle/>
          <a:p>
            <a:r>
              <a:rPr lang="en-US" dirty="0"/>
              <a:t>Now can do mappings from or to a </a:t>
            </a:r>
            <a:r>
              <a:rPr lang="en-US" dirty="0" err="1"/>
              <a:t>valueSet</a:t>
            </a:r>
            <a:r>
              <a:rPr lang="en-US" dirty="0"/>
              <a:t>, rather than only a single code per mapping (also in unmapped)</a:t>
            </a:r>
          </a:p>
          <a:p>
            <a:pPr lvl="1"/>
            <a:r>
              <a:rPr lang="en-US" dirty="0" err="1"/>
              <a:t>group.element.code</a:t>
            </a:r>
            <a:r>
              <a:rPr lang="en-US" dirty="0"/>
              <a:t> </a:t>
            </a:r>
            <a:r>
              <a:rPr lang="en-US" b="1" dirty="0"/>
              <a:t>OR </a:t>
            </a:r>
            <a:r>
              <a:rPr lang="en-US" dirty="0" err="1"/>
              <a:t>group.element.valueSet</a:t>
            </a:r>
            <a:endParaRPr lang="en-US" dirty="0"/>
          </a:p>
          <a:p>
            <a:r>
              <a:rPr lang="en-US" dirty="0" err="1"/>
              <a:t>dependsOn</a:t>
            </a:r>
            <a:r>
              <a:rPr lang="en-US" dirty="0"/>
              <a:t> and product now allow a choice of value types (not only string)</a:t>
            </a:r>
          </a:p>
          <a:p>
            <a:r>
              <a:rPr lang="en-US" dirty="0"/>
              <a:t>‘source’ and ‘target’ elements (references to </a:t>
            </a:r>
            <a:r>
              <a:rPr lang="en-US" dirty="0" err="1"/>
              <a:t>uri</a:t>
            </a:r>
            <a:r>
              <a:rPr lang="en-US" dirty="0"/>
              <a:t> or </a:t>
            </a:r>
            <a:r>
              <a:rPr lang="en-US" dirty="0" err="1"/>
              <a:t>valueSet</a:t>
            </a:r>
            <a:r>
              <a:rPr lang="en-US" dirty="0"/>
              <a:t>) are now renamed to ‘</a:t>
            </a:r>
            <a:r>
              <a:rPr lang="en-US" dirty="0" err="1"/>
              <a:t>sourceScope</a:t>
            </a:r>
            <a:r>
              <a:rPr lang="en-US" dirty="0"/>
              <a:t>’ and ‘</a:t>
            </a:r>
            <a:r>
              <a:rPr lang="en-US" dirty="0" err="1"/>
              <a:t>targetScope</a:t>
            </a:r>
            <a:r>
              <a:rPr lang="en-US" dirty="0"/>
              <a:t>’ to clarify their meaning and use</a:t>
            </a:r>
          </a:p>
          <a:p>
            <a:r>
              <a:rPr lang="en-US" dirty="0"/>
              <a:t>Other elements and descriptive text have been updated and (hopefully) clarified</a:t>
            </a:r>
          </a:p>
        </p:txBody>
      </p:sp>
    </p:spTree>
    <p:extLst>
      <p:ext uri="{BB962C8B-B14F-4D97-AF65-F5344CB8AC3E}">
        <p14:creationId xmlns:p14="http://schemas.microsoft.com/office/powerpoint/2010/main" val="28052642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T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o support </a:t>
            </a:r>
            <a:r>
              <a:rPr lang="en-US" dirty="0">
                <a:solidFill>
                  <a:srgbClr val="172B4D"/>
                </a:solidFill>
                <a:latin typeface="-apple-system"/>
              </a:rPr>
              <a:t>capabilities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 like priority, order, weight, score, etc. 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88298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ConceptMap.additionalAttribute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Also 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Additional data element in the source or target data model where the data will come from or be mapped to</a:t>
            </a:r>
          </a:p>
          <a:p>
            <a:pPr lvl="2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Some mappings are based on data in addition to the source data element, where codes in multiple fields are combined to a single field (or vice versa)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ConceptMap.group.element.target.dependsOn.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ConceptMap.group.element.target.product.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54057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$translate operation parameters have also been renamed to be clearer and to match the corresponding resource elements</a:t>
            </a:r>
          </a:p>
          <a:p>
            <a:r>
              <a:rPr lang="en-US" dirty="0"/>
              <a:t>$translate ‘source’ and ‘target’ input parameters now can specify ‘code’, ‘Coding’ or ‘</a:t>
            </a:r>
            <a:r>
              <a:rPr lang="en-US" dirty="0" err="1"/>
              <a:t>CodeableConcept</a:t>
            </a:r>
            <a:r>
              <a:rPr lang="en-US" dirty="0"/>
              <a:t>’ (new parameters added)</a:t>
            </a:r>
          </a:p>
        </p:txBody>
      </p:sp>
    </p:spTree>
    <p:extLst>
      <p:ext uri="{BB962C8B-B14F-4D97-AF65-F5344CB8AC3E}">
        <p14:creationId xmlns:p14="http://schemas.microsoft.com/office/powerpoint/2010/main" val="4511866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‘dependency’ and ‘</a:t>
            </a:r>
            <a:r>
              <a:rPr lang="en-US" dirty="0" err="1"/>
              <a:t>match.product</a:t>
            </a:r>
            <a:r>
              <a:rPr lang="en-US" dirty="0"/>
              <a:t>’ values can now have a choice of value types (corresponding to the resource)</a:t>
            </a:r>
          </a:p>
          <a:p>
            <a:r>
              <a:rPr lang="en-US" dirty="0"/>
              <a:t>‘reverse’ input parameter has been removed</a:t>
            </a:r>
          </a:p>
          <a:p>
            <a:pPr lvl="1"/>
            <a:r>
              <a:rPr lang="en-US" dirty="0"/>
              <a:t>This was confusing!</a:t>
            </a:r>
          </a:p>
          <a:p>
            <a:pPr lvl="1"/>
            <a:r>
              <a:rPr lang="en-US" dirty="0"/>
              <a:t>If both directions are needed, create maps explicitly for each direction</a:t>
            </a:r>
          </a:p>
        </p:txBody>
      </p:sp>
    </p:spTree>
    <p:extLst>
      <p:ext uri="{BB962C8B-B14F-4D97-AF65-F5344CB8AC3E}">
        <p14:creationId xmlns:p14="http://schemas.microsoft.com/office/powerpoint/2010/main" val="7333434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dependency.element</a:t>
            </a:r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dependency.attribute</a:t>
            </a:r>
            <a:endParaRPr lang="en-US" b="0" i="0" dirty="0">
              <a:solidFill>
                <a:srgbClr val="333333"/>
              </a:solidFill>
              <a:effectLst/>
              <a:latin typeface="+mn-lt"/>
            </a:endParaRPr>
          </a:p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dependency.concept</a:t>
            </a:r>
            <a:r>
              <a:rPr lang="en-US" dirty="0">
                <a:solidFill>
                  <a:srgbClr val="333333"/>
                </a:solidFill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dependency.value</a:t>
            </a:r>
            <a:endParaRPr lang="en-US" dirty="0">
              <a:solidFill>
                <a:srgbClr val="333333"/>
              </a:solidFill>
              <a:latin typeface="+mn-lt"/>
            </a:endParaRPr>
          </a:p>
          <a:p>
            <a:r>
              <a:rPr lang="en-US" dirty="0" err="1">
                <a:latin typeface="+mn-lt"/>
              </a:rPr>
              <a:t>match.source</a:t>
            </a:r>
            <a:r>
              <a:rPr lang="en-US" dirty="0">
                <a:latin typeface="+mn-lt"/>
              </a:rPr>
              <a:t> renamed to </a:t>
            </a:r>
            <a:r>
              <a:rPr lang="en-US" dirty="0" err="1">
                <a:latin typeface="+mn-lt"/>
              </a:rPr>
              <a:t>match.originMap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Added </a:t>
            </a:r>
            <a:r>
              <a:rPr lang="en-US" dirty="0" err="1">
                <a:latin typeface="+mn-lt"/>
              </a:rPr>
              <a:t>match.property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match.dependsOn</a:t>
            </a:r>
            <a:r>
              <a:rPr lang="en-US" dirty="0">
                <a:latin typeface="+mn-lt"/>
              </a:rPr>
              <a:t> (and sub-elements)</a:t>
            </a:r>
          </a:p>
        </p:txBody>
      </p:sp>
    </p:spTree>
    <p:extLst>
      <p:ext uri="{BB962C8B-B14F-4D97-AF65-F5344CB8AC3E}">
        <p14:creationId xmlns:p14="http://schemas.microsoft.com/office/powerpoint/2010/main" val="37413662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BEA2-822B-BB01-CD67-918188F4C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R5 </a:t>
            </a:r>
            <a:r>
              <a:rPr lang="en-US" dirty="0" err="1"/>
              <a:t>ConceptMap</a:t>
            </a:r>
            <a:r>
              <a:rPr lang="en-US" dirty="0"/>
              <a:t> server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9ED27-F293-B98A-B274-11A79BC8EF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Ontoserver</a:t>
            </a:r>
            <a:r>
              <a:rPr lang="en-US" dirty="0"/>
              <a:t> </a:t>
            </a:r>
            <a:r>
              <a:rPr lang="en-US" dirty="0" err="1"/>
              <a:t>ConceptMap</a:t>
            </a:r>
            <a:r>
              <a:rPr lang="en-US" dirty="0"/>
              <a:t> R5 </a:t>
            </a:r>
            <a:r>
              <a:rPr lang="en-US" dirty="0">
                <a:hlinkClick r:id="rId2"/>
              </a:rPr>
              <a:t>features</a:t>
            </a:r>
            <a:endParaRPr lang="en-US" dirty="0"/>
          </a:p>
          <a:p>
            <a:pPr lvl="1"/>
            <a:r>
              <a:rPr lang="en-US" dirty="0"/>
              <a:t>R5 endpoint not available at this time?</a:t>
            </a:r>
          </a:p>
          <a:p>
            <a:r>
              <a:rPr lang="en-US" dirty="0" err="1"/>
              <a:t>Zulip</a:t>
            </a:r>
            <a:r>
              <a:rPr lang="en-US" dirty="0"/>
              <a:t> discussion on </a:t>
            </a:r>
            <a:r>
              <a:rPr lang="en-US" dirty="0">
                <a:hlinkClick r:id="rId3"/>
              </a:rPr>
              <a:t>R5 Terminology Servers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B198F-0C6E-E3EF-0911-4F2B74FA95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F1C64-720F-D5B1-A4D6-96A18206FF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81888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8E32-D85F-8E5D-F551-2C53D558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UTG and THO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B4F6C0-C20C-FB59-4756-CB892C6C16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7300C-773C-F77B-9381-973C32EDF0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285830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7AC0-72E7-24D2-966C-1FDE6E200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Terminology Governance (UTG)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5852B-207A-71DC-9A74-CB497BB7D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UTG is a </a:t>
            </a:r>
            <a:r>
              <a:rPr lang="en-US" b="1" dirty="0"/>
              <a:t>process</a:t>
            </a:r>
          </a:p>
          <a:p>
            <a:pPr lvl="1"/>
            <a:r>
              <a:rPr lang="en-US" dirty="0"/>
              <a:t>How to add and maintain (modify, and in rare cases remove) content in THO (terminology.hl7.org)</a:t>
            </a:r>
          </a:p>
          <a:p>
            <a:pPr lvl="1"/>
            <a:r>
              <a:rPr lang="en-US" dirty="0"/>
              <a:t>Submit and vote (by registered UTG voters) on UTG proposals </a:t>
            </a:r>
          </a:p>
          <a:p>
            <a:r>
              <a:rPr lang="en-US" dirty="0"/>
              <a:t>UTG </a:t>
            </a:r>
            <a:r>
              <a:rPr lang="en-US" dirty="0">
                <a:hlinkClick r:id="rId2"/>
              </a:rPr>
              <a:t>documentation</a:t>
            </a:r>
            <a:endParaRPr lang="en-US" dirty="0">
              <a:hlinkClick r:id="rId3"/>
            </a:endParaRPr>
          </a:p>
          <a:p>
            <a:r>
              <a:rPr lang="en-US" dirty="0"/>
              <a:t>Additional </a:t>
            </a:r>
            <a:r>
              <a:rPr lang="en-US" dirty="0">
                <a:hlinkClick r:id="rId4"/>
              </a:rPr>
              <a:t>slides</a:t>
            </a:r>
            <a:r>
              <a:rPr lang="en-US" dirty="0"/>
              <a:t> available – time and interest permitting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6637A2-A08F-C60B-0B5D-87EA51B53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C6815-0750-288C-C50A-3AEAE3BFAF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27376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ECCE-20AD-5137-E05D-F10C54706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terminology.hl7.org (THO)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00440-C498-FC6A-F66A-D30B1AE914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https://terminology.hl7.org/</a:t>
            </a:r>
            <a:endParaRPr lang="en-US" dirty="0"/>
          </a:p>
          <a:p>
            <a:r>
              <a:rPr lang="en-US" dirty="0"/>
              <a:t>”Source of truth” for (most) HL7 terminology</a:t>
            </a:r>
          </a:p>
          <a:p>
            <a:r>
              <a:rPr lang="en-US" dirty="0"/>
              <a:t>Contains code systems (HL7 and external), identifier systems (normally external), value sets (some), concept maps (actually there are none at present)</a:t>
            </a:r>
          </a:p>
          <a:p>
            <a:r>
              <a:rPr lang="en-US" dirty="0"/>
              <a:t>THO is </a:t>
            </a:r>
            <a:r>
              <a:rPr lang="en-US" b="1" dirty="0"/>
              <a:t>not</a:t>
            </a:r>
            <a:r>
              <a:rPr lang="en-US" dirty="0"/>
              <a:t> a terminology </a:t>
            </a:r>
            <a:r>
              <a:rPr lang="en-US" b="1" dirty="0"/>
              <a:t>service</a:t>
            </a:r>
          </a:p>
          <a:p>
            <a:pPr lvl="1"/>
            <a:r>
              <a:rPr lang="en-US" dirty="0"/>
              <a:t>But THO content is provided for the FHIR core and IG build ecosystem in </a:t>
            </a:r>
            <a:r>
              <a:rPr lang="en-US" dirty="0" err="1"/>
              <a:t>tx.fhir.org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14F11-31E3-5125-A2B5-1E71BCACF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C1C9C-13D8-0D82-14D0-8A384F3F9C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5127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05F4E-62C6-10E7-3FB1-9CF361A58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Terminology resources</a:t>
            </a:r>
          </a:p>
        </p:txBody>
      </p:sp>
      <p:sp>
        <p:nvSpPr>
          <p:cNvPr id="27" name="Text Placeholder 48">
            <a:extLst>
              <a:ext uri="{FF2B5EF4-FFF2-40B4-BE49-F238E27FC236}">
                <a16:creationId xmlns:a16="http://schemas.microsoft.com/office/drawing/2014/main" id="{0091D106-54B4-7695-4F70-ABA43B27D5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41693" y="3676231"/>
            <a:ext cx="1508785" cy="731520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sz="1350" dirty="0"/>
              <a:t>$expand</a:t>
            </a:r>
            <a:br>
              <a:rPr lang="en-US" sz="1350" dirty="0"/>
            </a:br>
            <a:r>
              <a:rPr lang="en-US" sz="1350" dirty="0"/>
              <a:t>$validate-code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BC59B39-B47E-B343-BA72-C046AFDC213C}"/>
              </a:ext>
            </a:extLst>
          </p:cNvPr>
          <p:cNvSpPr/>
          <p:nvPr/>
        </p:nvSpPr>
        <p:spPr>
          <a:xfrm>
            <a:off x="4059576" y="1412573"/>
            <a:ext cx="1154684" cy="2136459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b="1" dirty="0"/>
              <a:t>Concept Map</a:t>
            </a:r>
          </a:p>
          <a:p>
            <a:pPr algn="ctr"/>
            <a:r>
              <a:rPr lang="en-AU" sz="1050" dirty="0"/>
              <a:t>A (one way) mapping from a set of concepts to one or more other concepts</a:t>
            </a:r>
          </a:p>
          <a:p>
            <a:endParaRPr lang="en-AU" sz="105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559A74-CC11-405D-C2E6-FFF78608A0EF}"/>
              </a:ext>
            </a:extLst>
          </p:cNvPr>
          <p:cNvGraphicFramePr>
            <a:graphicFrameLocks noGrp="1"/>
          </p:cNvGraphicFramePr>
          <p:nvPr/>
        </p:nvGraphicFramePr>
        <p:xfrm>
          <a:off x="4137099" y="2581625"/>
          <a:ext cx="1001007" cy="8247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33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6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src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err="1"/>
                        <a:t>rel</a:t>
                      </a:r>
                      <a:endParaRPr lang="en-US" sz="9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tgt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9056943-EB07-9BD8-103E-420B5445178E}"/>
              </a:ext>
            </a:extLst>
          </p:cNvPr>
          <p:cNvSpPr/>
          <p:nvPr/>
        </p:nvSpPr>
        <p:spPr>
          <a:xfrm>
            <a:off x="7347664" y="2722137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05D04C-E63E-4619-D1DF-D9807F6199A4}"/>
              </a:ext>
            </a:extLst>
          </p:cNvPr>
          <p:cNvGrpSpPr/>
          <p:nvPr/>
        </p:nvGrpSpPr>
        <p:grpSpPr>
          <a:xfrm>
            <a:off x="6791198" y="2381890"/>
            <a:ext cx="627095" cy="543404"/>
            <a:chOff x="8095542" y="3248319"/>
            <a:chExt cx="908052" cy="665131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E67A2AC-3A64-F5E0-0C72-E18AA4A84EC9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FFDEFB-6C4E-C7E2-5BE9-6BAB0FB99D9A}"/>
                </a:ext>
              </a:extLst>
            </p:cNvPr>
            <p:cNvSpPr txBox="1"/>
            <p:nvPr/>
          </p:nvSpPr>
          <p:spPr>
            <a:xfrm rot="1041817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AB7E066-4782-D0D3-6D20-4C28F31E9EDA}"/>
              </a:ext>
            </a:extLst>
          </p:cNvPr>
          <p:cNvSpPr/>
          <p:nvPr/>
        </p:nvSpPr>
        <p:spPr>
          <a:xfrm>
            <a:off x="5776463" y="2160202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D73BC-29A3-1D5B-D9C8-77DF8C949EBC}"/>
              </a:ext>
            </a:extLst>
          </p:cNvPr>
          <p:cNvSpPr txBox="1"/>
          <p:nvPr/>
        </p:nvSpPr>
        <p:spPr>
          <a:xfrm>
            <a:off x="8652811" y="255167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87D90C-CB19-5A14-667A-BC56227FBCA5}"/>
              </a:ext>
            </a:extLst>
          </p:cNvPr>
          <p:cNvGrpSpPr/>
          <p:nvPr/>
        </p:nvGrpSpPr>
        <p:grpSpPr>
          <a:xfrm>
            <a:off x="5242381" y="1890032"/>
            <a:ext cx="574740" cy="462613"/>
            <a:chOff x="8133055" y="3347207"/>
            <a:chExt cx="832242" cy="566243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9D8C04-2F83-E711-8044-0B03107665AD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8C3C60-FF81-99C0-2BC7-360A0FFAE604}"/>
                </a:ext>
              </a:extLst>
            </p:cNvPr>
            <p:cNvSpPr txBox="1"/>
            <p:nvPr/>
          </p:nvSpPr>
          <p:spPr>
            <a:xfrm rot="1041817">
              <a:off x="8133843" y="3347207"/>
              <a:ext cx="831454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Target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63B6814-79BC-812B-977B-B749744596AE}"/>
              </a:ext>
            </a:extLst>
          </p:cNvPr>
          <p:cNvSpPr txBox="1"/>
          <p:nvPr/>
        </p:nvSpPr>
        <p:spPr>
          <a:xfrm>
            <a:off x="6691833" y="1953986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C6B3F6F-7571-3407-4403-AE0BC7F0E54E}"/>
              </a:ext>
            </a:extLst>
          </p:cNvPr>
          <p:cNvSpPr/>
          <p:nvPr/>
        </p:nvSpPr>
        <p:spPr>
          <a:xfrm>
            <a:off x="466079" y="2620430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B4F6FD-F007-6C1F-0656-E05C9836F9D8}"/>
              </a:ext>
            </a:extLst>
          </p:cNvPr>
          <p:cNvGrpSpPr/>
          <p:nvPr/>
        </p:nvGrpSpPr>
        <p:grpSpPr>
          <a:xfrm>
            <a:off x="1920410" y="2325812"/>
            <a:ext cx="627095" cy="543404"/>
            <a:chOff x="8095542" y="3248319"/>
            <a:chExt cx="908052" cy="66513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FF74B07-5C8C-8533-2216-5964FD9ECA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92D491-710A-9ABB-4E38-5136B61E016D}"/>
                </a:ext>
              </a:extLst>
            </p:cNvPr>
            <p:cNvSpPr txBox="1"/>
            <p:nvPr/>
          </p:nvSpPr>
          <p:spPr>
            <a:xfrm rot="20330733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E949AE7-C0A4-0DA1-5502-B69DAC69EE56}"/>
              </a:ext>
            </a:extLst>
          </p:cNvPr>
          <p:cNvSpPr/>
          <p:nvPr/>
        </p:nvSpPr>
        <p:spPr>
          <a:xfrm>
            <a:off x="2465828" y="2174798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5ED6BF-F722-30B9-2801-5AEE1A6ED46C}"/>
              </a:ext>
            </a:extLst>
          </p:cNvPr>
          <p:cNvSpPr txBox="1"/>
          <p:nvPr/>
        </p:nvSpPr>
        <p:spPr>
          <a:xfrm>
            <a:off x="292814" y="244730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7F84EE-DF6F-694D-0CF2-7A6FEFA636B1}"/>
              </a:ext>
            </a:extLst>
          </p:cNvPr>
          <p:cNvGrpSpPr/>
          <p:nvPr/>
        </p:nvGrpSpPr>
        <p:grpSpPr>
          <a:xfrm flipH="1">
            <a:off x="3446301" y="1917018"/>
            <a:ext cx="612668" cy="462613"/>
            <a:chOff x="8105987" y="3347207"/>
            <a:chExt cx="887163" cy="566243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C04924-33BD-CF47-E983-77F9AA41E203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480F30-6192-E3ED-1314-F5579D6C25F1}"/>
                </a:ext>
              </a:extLst>
            </p:cNvPr>
            <p:cNvSpPr txBox="1"/>
            <p:nvPr/>
          </p:nvSpPr>
          <p:spPr>
            <a:xfrm rot="1041817">
              <a:off x="8105987" y="3347207"/>
              <a:ext cx="887163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Source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FF38B9C-A88F-3CD2-4E46-9BA319F647CC}"/>
              </a:ext>
            </a:extLst>
          </p:cNvPr>
          <p:cNvSpPr txBox="1"/>
          <p:nvPr/>
        </p:nvSpPr>
        <p:spPr>
          <a:xfrm>
            <a:off x="2306425" y="2012951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26" name="Folded Corner 25">
            <a:extLst>
              <a:ext uri="{FF2B5EF4-FFF2-40B4-BE49-F238E27FC236}">
                <a16:creationId xmlns:a16="http://schemas.microsoft.com/office/drawing/2014/main" id="{BE190AA1-CEC9-CD5D-D81E-75316020A8C3}"/>
              </a:ext>
            </a:extLst>
          </p:cNvPr>
          <p:cNvSpPr/>
          <p:nvPr/>
        </p:nvSpPr>
        <p:spPr>
          <a:xfrm>
            <a:off x="654279" y="1691059"/>
            <a:ext cx="1327668" cy="784946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$lookup</a:t>
            </a:r>
            <a:br>
              <a:rPr lang="en-US" sz="1350" dirty="0"/>
            </a:br>
            <a:r>
              <a:rPr lang="en-US" sz="1350" dirty="0"/>
              <a:t>$validate-code</a:t>
            </a:r>
            <a:br>
              <a:rPr lang="en-US" sz="1350" dirty="0"/>
            </a:br>
            <a:r>
              <a:rPr lang="en-US" sz="1350" dirty="0"/>
              <a:t>$subsumes</a:t>
            </a:r>
          </a:p>
        </p:txBody>
      </p:sp>
      <p:sp>
        <p:nvSpPr>
          <p:cNvPr id="28" name="Text Placeholder 48">
            <a:extLst>
              <a:ext uri="{FF2B5EF4-FFF2-40B4-BE49-F238E27FC236}">
                <a16:creationId xmlns:a16="http://schemas.microsoft.com/office/drawing/2014/main" id="{7EC37656-C0F6-5401-61EB-1BE301F0FDF3}"/>
              </a:ext>
            </a:extLst>
          </p:cNvPr>
          <p:cNvSpPr txBox="1">
            <a:spLocks/>
          </p:cNvSpPr>
          <p:nvPr/>
        </p:nvSpPr>
        <p:spPr>
          <a:xfrm>
            <a:off x="4084051" y="3633323"/>
            <a:ext cx="1105733" cy="545468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/>
              <a:t>$translate</a:t>
            </a:r>
            <a:br>
              <a:rPr lang="en-US" sz="1350" dirty="0"/>
            </a:br>
            <a:r>
              <a:rPr lang="en-US" sz="1350" dirty="0"/>
              <a:t>$closure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7721F5-6300-2599-9E92-FABD24E27B78}"/>
              </a:ext>
            </a:extLst>
          </p:cNvPr>
          <p:cNvSpPr txBox="1"/>
          <p:nvPr/>
        </p:nvSpPr>
        <p:spPr>
          <a:xfrm>
            <a:off x="2220686" y="19104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1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 animBg="1"/>
      <p:bldP spid="4" grpId="0" animBg="1"/>
      <p:bldP spid="6" grpId="0" animBg="1"/>
      <p:bldP spid="10" grpId="0" animBg="1"/>
      <p:bldP spid="11" grpId="0" animBg="1"/>
      <p:bldP spid="15" grpId="0" animBg="1"/>
      <p:bldP spid="20" grpId="0" animBg="1"/>
      <p:bldP spid="25" grpId="0" animBg="1"/>
      <p:bldP spid="26" grpId="0" animBg="1"/>
      <p:bldP spid="2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</a:t>
            </a:r>
            <a:r>
              <a:rPr lang="en-US" dirty="0"/>
              <a:t> (FHIR build terminology server)</a:t>
            </a:r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3"/>
              </a:rPr>
              <a:t>http://hapi.fhir.org/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rId4"/>
              </a:rPr>
              <a:t>https://ontoserver.csiro.au/</a:t>
            </a:r>
            <a:endParaRPr lang="en-US" u="sng" dirty="0">
              <a:hlinkClick r:id="rId5"/>
            </a:endParaRPr>
          </a:p>
          <a:p>
            <a:pPr lvl="1"/>
            <a:r>
              <a:rPr lang="en-US" dirty="0">
                <a:hlinkClick r:id="rId6"/>
              </a:rPr>
              <a:t>https://r4.ontoserver.csiro.au/fhir</a:t>
            </a:r>
            <a:r>
              <a:rPr lang="en-US" dirty="0"/>
              <a:t> (</a:t>
            </a:r>
            <a:r>
              <a:rPr lang="en-US" b="0" i="0" dirty="0" err="1">
                <a:effectLst/>
                <a:latin typeface="Roboto" panose="020F0502020204030204" pitchFamily="34" charset="0"/>
              </a:rPr>
              <a:t>Ontoserver</a:t>
            </a:r>
            <a:r>
              <a:rPr lang="en-US" b="0" i="0" dirty="0">
                <a:effectLst/>
                <a:latin typeface="Roboto" panose="020F0502020204030204" pitchFamily="34" charset="0"/>
              </a:rPr>
              <a:t> R4 server</a:t>
            </a:r>
            <a:r>
              <a:rPr lang="en-US" dirty="0">
                <a:latin typeface="Roboto" panose="020F0502020204030204" pitchFamily="34" charset="0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pPr lvl="2"/>
            <a:r>
              <a:rPr lang="en-US" dirty="0"/>
              <a:t>Requires a UMLS account</a:t>
            </a:r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https://terminz.azurewebsites.net/fhir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https://confluence.hl7.org/display/FHIR/Public+Test+Servers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https://github.com/HealthIntersections/fhirserver/releases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br>
              <a:rPr lang="en-AU" dirty="0">
                <a:hlinkClick r:id="rId3"/>
              </a:rPr>
            </a:br>
            <a:r>
              <a:rPr lang="en-AU" dirty="0">
                <a:hlinkClick r:id="rId3"/>
              </a:rPr>
              <a:t>rrhausam@gmail.com</a:t>
            </a:r>
            <a:br>
              <a:rPr lang="en-AU" dirty="0"/>
            </a:br>
            <a:r>
              <a:rPr lang="en-AU" dirty="0"/>
              <a:t>Or you can send me a PM on the 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5024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847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50235</TotalTime>
  <Words>4896</Words>
  <Application>Microsoft Macintosh PowerPoint</Application>
  <PresentationFormat>On-screen Show (16:9)</PresentationFormat>
  <Paragraphs>563</Paragraphs>
  <Slides>85</Slides>
  <Notes>32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3" baseType="lpstr">
      <vt:lpstr>-apple-system</vt:lpstr>
      <vt:lpstr>Arial</vt:lpstr>
      <vt:lpstr>Calibri</vt:lpstr>
      <vt:lpstr>Helvetica Neue</vt:lpstr>
      <vt:lpstr>Roboto</vt:lpstr>
      <vt:lpstr>Wingdings</vt:lpstr>
      <vt:lpstr>Office Theme</vt:lpstr>
      <vt:lpstr>Document</vt:lpstr>
      <vt:lpstr>Keep On Following the Yellow Brick Code</vt:lpstr>
      <vt:lpstr>This presentation</vt:lpstr>
      <vt:lpstr>Who am I?</vt:lpstr>
      <vt:lpstr>But credit is really due here…</vt:lpstr>
      <vt:lpstr>What we will cover today</vt:lpstr>
      <vt:lpstr>What we will cover today (depending on interest and time)</vt:lpstr>
      <vt:lpstr>What we will cover today (depending on interest and time)</vt:lpstr>
      <vt:lpstr>FHIR Terminology resources</vt:lpstr>
      <vt:lpstr>Terminology API in a FHIR Architecture</vt:lpstr>
      <vt:lpstr>Terminology API in a FHIR Architecture</vt:lpstr>
      <vt:lpstr>Terminology API in a FHIR Architecture</vt:lpstr>
      <vt:lpstr>Terminology API in a FHIR Architecture</vt:lpstr>
      <vt:lpstr>Step 1: Dorothy makes an appointment with Dr Oz</vt:lpstr>
      <vt:lpstr>Get gender options</vt:lpstr>
      <vt:lpstr>Get Family Member Relationships</vt:lpstr>
      <vt:lpstr>Search for reason for visit</vt:lpstr>
      <vt:lpstr>PowerPoint Presentation</vt:lpstr>
      <vt:lpstr>Step 2. Dr Oz makes his record</vt:lpstr>
      <vt:lpstr>Selecting housing status</vt:lpstr>
      <vt:lpstr>Selecting diagnosis codes</vt:lpstr>
      <vt:lpstr>Step 3. Dr Oz sends his record to Dr West</vt:lpstr>
      <vt:lpstr>Check condition codes</vt:lpstr>
      <vt:lpstr>Check condition codes</vt:lpstr>
      <vt:lpstr>Step 4. Dr West completes her record</vt:lpstr>
      <vt:lpstr>Step 5. Dr West submits her record to the HIE</vt:lpstr>
      <vt:lpstr>Map SNOMED codes to ICD-10 (using some ConceptMap)</vt:lpstr>
      <vt:lpstr>What about that unmapped code?</vt:lpstr>
      <vt:lpstr>What was this inactive SNOMED CT code replaced by?</vt:lpstr>
      <vt:lpstr>Step 6. Glinda Goodwitch is doing some analytics</vt:lpstr>
      <vt:lpstr>Step 7. Glinda refines her cohort</vt:lpstr>
      <vt:lpstr>Making a ValueSet compose</vt:lpstr>
      <vt:lpstr>PowerPoint Presentation</vt:lpstr>
      <vt:lpstr>Glinda’s FHIR server</vt:lpstr>
      <vt:lpstr>$closure (1/3)</vt:lpstr>
      <vt:lpstr>$closure (2/3</vt:lpstr>
      <vt:lpstr>$closure (3/3)</vt:lpstr>
      <vt:lpstr>Glinda finds Dorothy!</vt:lpstr>
      <vt:lpstr>PowerPoint Presentation</vt:lpstr>
      <vt:lpstr>What have we learned?</vt:lpstr>
      <vt:lpstr>What have we learned?</vt:lpstr>
      <vt:lpstr>Further  advanced topics for exploration</vt:lpstr>
      <vt:lpstr>FHIR terminology service operations – new $expand capability</vt:lpstr>
      <vt:lpstr>$expand - new R5 ‘property’ feature</vt:lpstr>
      <vt:lpstr>Terminology-based searching techniques</vt:lpstr>
      <vt:lpstr>Search parameters</vt:lpstr>
      <vt:lpstr>Search parameters</vt:lpstr>
      <vt:lpstr>Search parameters</vt:lpstr>
      <vt:lpstr>Using SNOMED CT Expression Constraint Language (ECL) in value set definitions</vt:lpstr>
      <vt:lpstr>SNOMED CT Expression Constraint Language (ECL)</vt:lpstr>
      <vt:lpstr>SNOMED CT Expression Constraint Language (ECL) (cont.)</vt:lpstr>
      <vt:lpstr>SNOMED CT Expression Constraint Language (ECL) (cont.)</vt:lpstr>
      <vt:lpstr>ECL Value Set Definition Example</vt:lpstr>
      <vt:lpstr>Using FHIR implicit value sets</vt:lpstr>
      <vt:lpstr>Implicit Value Sets</vt:lpstr>
      <vt:lpstr>Implicit Value Sets</vt:lpstr>
      <vt:lpstr>Implicit Value Set $expand (isa)</vt:lpstr>
      <vt:lpstr>Implicit Value Set $expand (ECL expression)</vt:lpstr>
      <vt:lpstr>Features and uses of code system supplements and fragments</vt:lpstr>
      <vt:lpstr>Code System Supplements and Fragments</vt:lpstr>
      <vt:lpstr>Code System Supplement</vt:lpstr>
      <vt:lpstr>Code System Supplement</vt:lpstr>
      <vt:lpstr>Code System Supplement Example</vt:lpstr>
      <vt:lpstr>Code System Supplement Example</vt:lpstr>
      <vt:lpstr>Code System Supplement Discussions</vt:lpstr>
      <vt:lpstr>Code System Fragment</vt:lpstr>
      <vt:lpstr>Code System Fragment</vt:lpstr>
      <vt:lpstr>Code System Fragment Examples and Discussion</vt:lpstr>
      <vt:lpstr>FHIR R5 ConceptMap updates</vt:lpstr>
      <vt:lpstr>Summary of R5 ConceptMap changes</vt:lpstr>
      <vt:lpstr>Summary of R5 ConceptMap changes (2)</vt:lpstr>
      <vt:lpstr>Summary of R5 ConceptMap changes (3)</vt:lpstr>
      <vt:lpstr>Summary of R5 ConceptMap changes (4)</vt:lpstr>
      <vt:lpstr>Summary of R5 $translate changes</vt:lpstr>
      <vt:lpstr>Summary of R5 $translate changes (2)</vt:lpstr>
      <vt:lpstr>Summary of R5 $translate changes (3)</vt:lpstr>
      <vt:lpstr>R5 ConceptMap server support</vt:lpstr>
      <vt:lpstr>UTG and THO</vt:lpstr>
      <vt:lpstr>Unified Terminology Governance (UTG)</vt:lpstr>
      <vt:lpstr>terminology.hl7.org (THO)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368</cp:revision>
  <dcterms:created xsi:type="dcterms:W3CDTF">2019-05-01T16:23:47Z</dcterms:created>
  <dcterms:modified xsi:type="dcterms:W3CDTF">2023-09-13T17:17:13Z</dcterms:modified>
</cp:coreProperties>
</file>